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1"/>
  </p:sldMasterIdLst>
  <p:sldIdLst>
    <p:sldId id="256" r:id="rId2"/>
    <p:sldId id="257" r:id="rId3"/>
    <p:sldId id="258" r:id="rId4"/>
    <p:sldId id="259" r:id="rId5"/>
    <p:sldId id="269" r:id="rId6"/>
    <p:sldId id="281" r:id="rId7"/>
    <p:sldId id="273" r:id="rId8"/>
    <p:sldId id="274" r:id="rId9"/>
    <p:sldId id="260" r:id="rId10"/>
    <p:sldId id="261" r:id="rId11"/>
    <p:sldId id="262" r:id="rId12"/>
    <p:sldId id="263" r:id="rId13"/>
    <p:sldId id="264" r:id="rId14"/>
    <p:sldId id="265" r:id="rId15"/>
    <p:sldId id="266" r:id="rId16"/>
    <p:sldId id="267" r:id="rId17"/>
    <p:sldId id="268" r:id="rId18"/>
    <p:sldId id="270" r:id="rId19"/>
    <p:sldId id="271" r:id="rId20"/>
    <p:sldId id="276" r:id="rId21"/>
    <p:sldId id="278" r:id="rId22"/>
    <p:sldId id="277" r:id="rId23"/>
    <p:sldId id="279" r:id="rId24"/>
    <p:sldId id="280" r:id="rId25"/>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6FE126-F7DA-461A-9B5E-6E78DEFC60AA}" v="1" dt="2022-10-30T09:18:10.0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Quan Nguyen - Y17" userId="fcceac3d-5680-48d6-8dcd-178a9cd0e1b0" providerId="ADAL" clId="{936FE126-F7DA-461A-9B5E-6E78DEFC60AA}"/>
    <pc:docChg chg="custSel modSld">
      <pc:chgData name="Quan Nguyen - Y17" userId="fcceac3d-5680-48d6-8dcd-178a9cd0e1b0" providerId="ADAL" clId="{936FE126-F7DA-461A-9B5E-6E78DEFC60AA}" dt="2022-10-30T09:18:10.287" v="5" actId="27636"/>
      <pc:docMkLst>
        <pc:docMk/>
      </pc:docMkLst>
      <pc:sldChg chg="modSp">
        <pc:chgData name="Quan Nguyen - Y17" userId="fcceac3d-5680-48d6-8dcd-178a9cd0e1b0" providerId="ADAL" clId="{936FE126-F7DA-461A-9B5E-6E78DEFC60AA}" dt="2022-10-30T09:18:10.070" v="1"/>
        <pc:sldMkLst>
          <pc:docMk/>
          <pc:sldMk cId="521040635" sldId="256"/>
        </pc:sldMkLst>
        <pc:spChg chg="mod">
          <ac:chgData name="Quan Nguyen - Y17" userId="fcceac3d-5680-48d6-8dcd-178a9cd0e1b0" providerId="ADAL" clId="{936FE126-F7DA-461A-9B5E-6E78DEFC60AA}" dt="2022-10-30T09:18:10.070" v="1"/>
          <ac:spMkLst>
            <pc:docMk/>
            <pc:sldMk cId="521040635" sldId="256"/>
            <ac:spMk id="2" creationId="{00000000-0000-0000-0000-000000000000}"/>
          </ac:spMkLst>
        </pc:spChg>
        <pc:spChg chg="mod">
          <ac:chgData name="Quan Nguyen - Y17" userId="fcceac3d-5680-48d6-8dcd-178a9cd0e1b0" providerId="ADAL" clId="{936FE126-F7DA-461A-9B5E-6E78DEFC60AA}" dt="2022-10-30T09:18:10.070" v="1"/>
          <ac:spMkLst>
            <pc:docMk/>
            <pc:sldMk cId="521040635" sldId="256"/>
            <ac:spMk id="3" creationId="{00000000-0000-0000-0000-000000000000}"/>
          </ac:spMkLst>
        </pc:spChg>
      </pc:sldChg>
      <pc:sldChg chg="modSp">
        <pc:chgData name="Quan Nguyen - Y17" userId="fcceac3d-5680-48d6-8dcd-178a9cd0e1b0" providerId="ADAL" clId="{936FE126-F7DA-461A-9B5E-6E78DEFC60AA}" dt="2022-10-30T09:18:10.070" v="1"/>
        <pc:sldMkLst>
          <pc:docMk/>
          <pc:sldMk cId="3163537632" sldId="257"/>
        </pc:sldMkLst>
        <pc:spChg chg="mod">
          <ac:chgData name="Quan Nguyen - Y17" userId="fcceac3d-5680-48d6-8dcd-178a9cd0e1b0" providerId="ADAL" clId="{936FE126-F7DA-461A-9B5E-6E78DEFC60AA}" dt="2022-10-30T09:18:10.070" v="1"/>
          <ac:spMkLst>
            <pc:docMk/>
            <pc:sldMk cId="3163537632" sldId="257"/>
            <ac:spMk id="2" creationId="{FF1D1B4D-F04B-09D3-ACCE-243D589080EA}"/>
          </ac:spMkLst>
        </pc:spChg>
        <pc:spChg chg="mod">
          <ac:chgData name="Quan Nguyen - Y17" userId="fcceac3d-5680-48d6-8dcd-178a9cd0e1b0" providerId="ADAL" clId="{936FE126-F7DA-461A-9B5E-6E78DEFC60AA}" dt="2022-10-30T09:18:10.070" v="1"/>
          <ac:spMkLst>
            <pc:docMk/>
            <pc:sldMk cId="3163537632" sldId="257"/>
            <ac:spMk id="3" creationId="{1218CD64-125A-7517-692C-AFD48F582422}"/>
          </ac:spMkLst>
        </pc:spChg>
      </pc:sldChg>
      <pc:sldChg chg="modSp">
        <pc:chgData name="Quan Nguyen - Y17" userId="fcceac3d-5680-48d6-8dcd-178a9cd0e1b0" providerId="ADAL" clId="{936FE126-F7DA-461A-9B5E-6E78DEFC60AA}" dt="2022-10-30T09:18:10.070" v="1"/>
        <pc:sldMkLst>
          <pc:docMk/>
          <pc:sldMk cId="4265274799" sldId="258"/>
        </pc:sldMkLst>
        <pc:spChg chg="mod">
          <ac:chgData name="Quan Nguyen - Y17" userId="fcceac3d-5680-48d6-8dcd-178a9cd0e1b0" providerId="ADAL" clId="{936FE126-F7DA-461A-9B5E-6E78DEFC60AA}" dt="2022-10-30T09:18:10.070" v="1"/>
          <ac:spMkLst>
            <pc:docMk/>
            <pc:sldMk cId="4265274799" sldId="258"/>
            <ac:spMk id="2" creationId="{952364C9-4C8E-7CAD-8327-1ACD952E5FCA}"/>
          </ac:spMkLst>
        </pc:spChg>
        <pc:spChg chg="mod">
          <ac:chgData name="Quan Nguyen - Y17" userId="fcceac3d-5680-48d6-8dcd-178a9cd0e1b0" providerId="ADAL" clId="{936FE126-F7DA-461A-9B5E-6E78DEFC60AA}" dt="2022-10-30T09:18:10.070" v="1"/>
          <ac:spMkLst>
            <pc:docMk/>
            <pc:sldMk cId="4265274799" sldId="258"/>
            <ac:spMk id="3" creationId="{A5EFDCCD-3E3C-E9A9-872B-CE47AE71AC2F}"/>
          </ac:spMkLst>
        </pc:spChg>
      </pc:sldChg>
      <pc:sldChg chg="modSp">
        <pc:chgData name="Quan Nguyen - Y17" userId="fcceac3d-5680-48d6-8dcd-178a9cd0e1b0" providerId="ADAL" clId="{936FE126-F7DA-461A-9B5E-6E78DEFC60AA}" dt="2022-10-30T09:18:10.070" v="1"/>
        <pc:sldMkLst>
          <pc:docMk/>
          <pc:sldMk cId="945281916" sldId="259"/>
        </pc:sldMkLst>
        <pc:spChg chg="mod">
          <ac:chgData name="Quan Nguyen - Y17" userId="fcceac3d-5680-48d6-8dcd-178a9cd0e1b0" providerId="ADAL" clId="{936FE126-F7DA-461A-9B5E-6E78DEFC60AA}" dt="2022-10-30T09:18:10.070" v="1"/>
          <ac:spMkLst>
            <pc:docMk/>
            <pc:sldMk cId="945281916" sldId="259"/>
            <ac:spMk id="2" creationId="{837BD62A-68D7-83E0-A2FB-0839D9ECE81F}"/>
          </ac:spMkLst>
        </pc:spChg>
      </pc:sldChg>
      <pc:sldChg chg="modSp mod">
        <pc:chgData name="Quan Nguyen - Y17" userId="fcceac3d-5680-48d6-8dcd-178a9cd0e1b0" providerId="ADAL" clId="{936FE126-F7DA-461A-9B5E-6E78DEFC60AA}" dt="2022-10-30T09:18:10.226" v="2" actId="27636"/>
        <pc:sldMkLst>
          <pc:docMk/>
          <pc:sldMk cId="2975012557" sldId="261"/>
        </pc:sldMkLst>
        <pc:spChg chg="mod">
          <ac:chgData name="Quan Nguyen - Y17" userId="fcceac3d-5680-48d6-8dcd-178a9cd0e1b0" providerId="ADAL" clId="{936FE126-F7DA-461A-9B5E-6E78DEFC60AA}" dt="2022-10-30T09:18:10.070" v="1"/>
          <ac:spMkLst>
            <pc:docMk/>
            <pc:sldMk cId="2975012557" sldId="261"/>
            <ac:spMk id="2" creationId="{23B29926-B1A7-39CF-B309-D2F135E99A1F}"/>
          </ac:spMkLst>
        </pc:spChg>
        <pc:spChg chg="mod">
          <ac:chgData name="Quan Nguyen - Y17" userId="fcceac3d-5680-48d6-8dcd-178a9cd0e1b0" providerId="ADAL" clId="{936FE126-F7DA-461A-9B5E-6E78DEFC60AA}" dt="2022-10-30T09:18:10.226" v="2" actId="27636"/>
          <ac:spMkLst>
            <pc:docMk/>
            <pc:sldMk cId="2975012557" sldId="261"/>
            <ac:spMk id="3" creationId="{F321C761-A58F-E9E1-71B4-C4A2666AC494}"/>
          </ac:spMkLst>
        </pc:spChg>
      </pc:sldChg>
      <pc:sldChg chg="modSp">
        <pc:chgData name="Quan Nguyen - Y17" userId="fcceac3d-5680-48d6-8dcd-178a9cd0e1b0" providerId="ADAL" clId="{936FE126-F7DA-461A-9B5E-6E78DEFC60AA}" dt="2022-10-30T09:18:10.070" v="1"/>
        <pc:sldMkLst>
          <pc:docMk/>
          <pc:sldMk cId="3851266658" sldId="262"/>
        </pc:sldMkLst>
        <pc:spChg chg="mod">
          <ac:chgData name="Quan Nguyen - Y17" userId="fcceac3d-5680-48d6-8dcd-178a9cd0e1b0" providerId="ADAL" clId="{936FE126-F7DA-461A-9B5E-6E78DEFC60AA}" dt="2022-10-30T09:18:10.070" v="1"/>
          <ac:spMkLst>
            <pc:docMk/>
            <pc:sldMk cId="3851266658" sldId="262"/>
            <ac:spMk id="2" creationId="{B231C8D8-006B-264C-4374-AD9A3DBEFC7E}"/>
          </ac:spMkLst>
        </pc:spChg>
        <pc:spChg chg="mod">
          <ac:chgData name="Quan Nguyen - Y17" userId="fcceac3d-5680-48d6-8dcd-178a9cd0e1b0" providerId="ADAL" clId="{936FE126-F7DA-461A-9B5E-6E78DEFC60AA}" dt="2022-10-30T09:18:10.070" v="1"/>
          <ac:spMkLst>
            <pc:docMk/>
            <pc:sldMk cId="3851266658" sldId="262"/>
            <ac:spMk id="3" creationId="{EBBD087D-535B-41BA-E0CD-4EB2C05BC6A5}"/>
          </ac:spMkLst>
        </pc:spChg>
      </pc:sldChg>
      <pc:sldChg chg="modSp mod">
        <pc:chgData name="Quan Nguyen - Y17" userId="fcceac3d-5680-48d6-8dcd-178a9cd0e1b0" providerId="ADAL" clId="{936FE126-F7DA-461A-9B5E-6E78DEFC60AA}" dt="2022-10-30T09:18:10.244" v="3" actId="27636"/>
        <pc:sldMkLst>
          <pc:docMk/>
          <pc:sldMk cId="3663912859" sldId="263"/>
        </pc:sldMkLst>
        <pc:spChg chg="mod">
          <ac:chgData name="Quan Nguyen - Y17" userId="fcceac3d-5680-48d6-8dcd-178a9cd0e1b0" providerId="ADAL" clId="{936FE126-F7DA-461A-9B5E-6E78DEFC60AA}" dt="2022-10-30T09:18:10.070" v="1"/>
          <ac:spMkLst>
            <pc:docMk/>
            <pc:sldMk cId="3663912859" sldId="263"/>
            <ac:spMk id="2" creationId="{6B713AD4-5BCC-D1ED-989C-5EEE45081E8D}"/>
          </ac:spMkLst>
        </pc:spChg>
        <pc:spChg chg="mod">
          <ac:chgData name="Quan Nguyen - Y17" userId="fcceac3d-5680-48d6-8dcd-178a9cd0e1b0" providerId="ADAL" clId="{936FE126-F7DA-461A-9B5E-6E78DEFC60AA}" dt="2022-10-30T09:18:10.244" v="3" actId="27636"/>
          <ac:spMkLst>
            <pc:docMk/>
            <pc:sldMk cId="3663912859" sldId="263"/>
            <ac:spMk id="3" creationId="{6EAF7D7D-2B2E-846C-E442-EB399A12EDA5}"/>
          </ac:spMkLst>
        </pc:spChg>
      </pc:sldChg>
      <pc:sldChg chg="modSp mod">
        <pc:chgData name="Quan Nguyen - Y17" userId="fcceac3d-5680-48d6-8dcd-178a9cd0e1b0" providerId="ADAL" clId="{936FE126-F7DA-461A-9B5E-6E78DEFC60AA}" dt="2022-10-30T09:18:10.267" v="4" actId="27636"/>
        <pc:sldMkLst>
          <pc:docMk/>
          <pc:sldMk cId="3350171528" sldId="264"/>
        </pc:sldMkLst>
        <pc:spChg chg="mod">
          <ac:chgData name="Quan Nguyen - Y17" userId="fcceac3d-5680-48d6-8dcd-178a9cd0e1b0" providerId="ADAL" clId="{936FE126-F7DA-461A-9B5E-6E78DEFC60AA}" dt="2022-10-30T09:18:10.070" v="1"/>
          <ac:spMkLst>
            <pc:docMk/>
            <pc:sldMk cId="3350171528" sldId="264"/>
            <ac:spMk id="2" creationId="{D4C1D30F-C92B-6E81-4366-4B82BE372E00}"/>
          </ac:spMkLst>
        </pc:spChg>
        <pc:spChg chg="mod">
          <ac:chgData name="Quan Nguyen - Y17" userId="fcceac3d-5680-48d6-8dcd-178a9cd0e1b0" providerId="ADAL" clId="{936FE126-F7DA-461A-9B5E-6E78DEFC60AA}" dt="2022-10-30T09:18:10.267" v="4" actId="27636"/>
          <ac:spMkLst>
            <pc:docMk/>
            <pc:sldMk cId="3350171528" sldId="264"/>
            <ac:spMk id="3" creationId="{A4C7651D-BA3C-8579-33FD-A33103955CF6}"/>
          </ac:spMkLst>
        </pc:spChg>
      </pc:sldChg>
      <pc:sldChg chg="modSp">
        <pc:chgData name="Quan Nguyen - Y17" userId="fcceac3d-5680-48d6-8dcd-178a9cd0e1b0" providerId="ADAL" clId="{936FE126-F7DA-461A-9B5E-6E78DEFC60AA}" dt="2022-10-30T09:18:10.070" v="1"/>
        <pc:sldMkLst>
          <pc:docMk/>
          <pc:sldMk cId="2675309727" sldId="265"/>
        </pc:sldMkLst>
        <pc:spChg chg="mod">
          <ac:chgData name="Quan Nguyen - Y17" userId="fcceac3d-5680-48d6-8dcd-178a9cd0e1b0" providerId="ADAL" clId="{936FE126-F7DA-461A-9B5E-6E78DEFC60AA}" dt="2022-10-30T09:18:10.070" v="1"/>
          <ac:spMkLst>
            <pc:docMk/>
            <pc:sldMk cId="2675309727" sldId="265"/>
            <ac:spMk id="2" creationId="{01914259-DC22-02BB-33A3-87F9968617F1}"/>
          </ac:spMkLst>
        </pc:spChg>
        <pc:spChg chg="mod">
          <ac:chgData name="Quan Nguyen - Y17" userId="fcceac3d-5680-48d6-8dcd-178a9cd0e1b0" providerId="ADAL" clId="{936FE126-F7DA-461A-9B5E-6E78DEFC60AA}" dt="2022-10-30T09:18:10.070" v="1"/>
          <ac:spMkLst>
            <pc:docMk/>
            <pc:sldMk cId="2675309727" sldId="265"/>
            <ac:spMk id="3" creationId="{FC3B62C3-4AEC-D17F-2D37-356CCC0303BC}"/>
          </ac:spMkLst>
        </pc:spChg>
      </pc:sldChg>
      <pc:sldChg chg="modSp">
        <pc:chgData name="Quan Nguyen - Y17" userId="fcceac3d-5680-48d6-8dcd-178a9cd0e1b0" providerId="ADAL" clId="{936FE126-F7DA-461A-9B5E-6E78DEFC60AA}" dt="2022-10-30T09:18:10.070" v="1"/>
        <pc:sldMkLst>
          <pc:docMk/>
          <pc:sldMk cId="1863198135" sldId="266"/>
        </pc:sldMkLst>
        <pc:spChg chg="mod">
          <ac:chgData name="Quan Nguyen - Y17" userId="fcceac3d-5680-48d6-8dcd-178a9cd0e1b0" providerId="ADAL" clId="{936FE126-F7DA-461A-9B5E-6E78DEFC60AA}" dt="2022-10-30T09:18:10.070" v="1"/>
          <ac:spMkLst>
            <pc:docMk/>
            <pc:sldMk cId="1863198135" sldId="266"/>
            <ac:spMk id="2" creationId="{546E9767-0AE1-1FDE-7FB4-2942F27DEFCB}"/>
          </ac:spMkLst>
        </pc:spChg>
        <pc:spChg chg="mod">
          <ac:chgData name="Quan Nguyen - Y17" userId="fcceac3d-5680-48d6-8dcd-178a9cd0e1b0" providerId="ADAL" clId="{936FE126-F7DA-461A-9B5E-6E78DEFC60AA}" dt="2022-10-30T09:18:10.070" v="1"/>
          <ac:spMkLst>
            <pc:docMk/>
            <pc:sldMk cId="1863198135" sldId="266"/>
            <ac:spMk id="3" creationId="{84311498-A000-62BF-0099-AAB53810AD91}"/>
          </ac:spMkLst>
        </pc:spChg>
      </pc:sldChg>
      <pc:sldChg chg="delSp modSp delDesignElem">
        <pc:chgData name="Quan Nguyen - Y17" userId="fcceac3d-5680-48d6-8dcd-178a9cd0e1b0" providerId="ADAL" clId="{936FE126-F7DA-461A-9B5E-6E78DEFC60AA}" dt="2022-10-30T09:18:10.070" v="1"/>
        <pc:sldMkLst>
          <pc:docMk/>
          <pc:sldMk cId="4077264391" sldId="267"/>
        </pc:sldMkLst>
        <pc:spChg chg="mod">
          <ac:chgData name="Quan Nguyen - Y17" userId="fcceac3d-5680-48d6-8dcd-178a9cd0e1b0" providerId="ADAL" clId="{936FE126-F7DA-461A-9B5E-6E78DEFC60AA}" dt="2022-10-30T09:18:10.070" v="1"/>
          <ac:spMkLst>
            <pc:docMk/>
            <pc:sldMk cId="4077264391" sldId="267"/>
            <ac:spMk id="2" creationId="{28EC5809-2EDC-D23E-0604-01E303CB95CF}"/>
          </ac:spMkLst>
        </pc:spChg>
        <pc:spChg chg="del">
          <ac:chgData name="Quan Nguyen - Y17" userId="fcceac3d-5680-48d6-8dcd-178a9cd0e1b0" providerId="ADAL" clId="{936FE126-F7DA-461A-9B5E-6E78DEFC60AA}" dt="2022-10-30T09:18:10.070" v="1"/>
          <ac:spMkLst>
            <pc:docMk/>
            <pc:sldMk cId="4077264391" sldId="267"/>
            <ac:spMk id="8" creationId="{86C16C40-7C29-4ACC-B851-7E08E459B596}"/>
          </ac:spMkLst>
        </pc:spChg>
        <pc:spChg chg="mod">
          <ac:chgData name="Quan Nguyen - Y17" userId="fcceac3d-5680-48d6-8dcd-178a9cd0e1b0" providerId="ADAL" clId="{936FE126-F7DA-461A-9B5E-6E78DEFC60AA}" dt="2022-10-30T09:18:10.070" v="1"/>
          <ac:spMkLst>
            <pc:docMk/>
            <pc:sldMk cId="4077264391" sldId="267"/>
            <ac:spMk id="25" creationId="{030AEDC5-0319-5749-C9DE-B078F515A6D6}"/>
          </ac:spMkLst>
        </pc:spChg>
        <pc:grpChg chg="del">
          <ac:chgData name="Quan Nguyen - Y17" userId="fcceac3d-5680-48d6-8dcd-178a9cd0e1b0" providerId="ADAL" clId="{936FE126-F7DA-461A-9B5E-6E78DEFC60AA}" dt="2022-10-30T09:18:10.070" v="1"/>
          <ac:grpSpMkLst>
            <pc:docMk/>
            <pc:sldMk cId="4077264391" sldId="267"/>
            <ac:grpSpMk id="10" creationId="{CDD733AE-DD5E-4C77-8BCD-72BF12A06BB1}"/>
          </ac:grpSpMkLst>
        </pc:grpChg>
      </pc:sldChg>
      <pc:sldChg chg="modSp">
        <pc:chgData name="Quan Nguyen - Y17" userId="fcceac3d-5680-48d6-8dcd-178a9cd0e1b0" providerId="ADAL" clId="{936FE126-F7DA-461A-9B5E-6E78DEFC60AA}" dt="2022-10-30T09:18:10.070" v="1"/>
        <pc:sldMkLst>
          <pc:docMk/>
          <pc:sldMk cId="2610875817" sldId="268"/>
        </pc:sldMkLst>
        <pc:spChg chg="mod">
          <ac:chgData name="Quan Nguyen - Y17" userId="fcceac3d-5680-48d6-8dcd-178a9cd0e1b0" providerId="ADAL" clId="{936FE126-F7DA-461A-9B5E-6E78DEFC60AA}" dt="2022-10-30T09:18:10.070" v="1"/>
          <ac:spMkLst>
            <pc:docMk/>
            <pc:sldMk cId="2610875817" sldId="268"/>
            <ac:spMk id="2" creationId="{37C5CCB2-C76B-A22B-8452-FFD08D5FA282}"/>
          </ac:spMkLst>
        </pc:spChg>
        <pc:spChg chg="mod">
          <ac:chgData name="Quan Nguyen - Y17" userId="fcceac3d-5680-48d6-8dcd-178a9cd0e1b0" providerId="ADAL" clId="{936FE126-F7DA-461A-9B5E-6E78DEFC60AA}" dt="2022-10-30T09:18:10.070" v="1"/>
          <ac:spMkLst>
            <pc:docMk/>
            <pc:sldMk cId="2610875817" sldId="268"/>
            <ac:spMk id="3" creationId="{C86BE7E1-775B-C00E-E923-2782696546F1}"/>
          </ac:spMkLst>
        </pc:spChg>
      </pc:sldChg>
      <pc:sldChg chg="modSp">
        <pc:chgData name="Quan Nguyen - Y17" userId="fcceac3d-5680-48d6-8dcd-178a9cd0e1b0" providerId="ADAL" clId="{936FE126-F7DA-461A-9B5E-6E78DEFC60AA}" dt="2022-10-30T09:18:10.070" v="1"/>
        <pc:sldMkLst>
          <pc:docMk/>
          <pc:sldMk cId="618442273" sldId="269"/>
        </pc:sldMkLst>
        <pc:spChg chg="mod">
          <ac:chgData name="Quan Nguyen - Y17" userId="fcceac3d-5680-48d6-8dcd-178a9cd0e1b0" providerId="ADAL" clId="{936FE126-F7DA-461A-9B5E-6E78DEFC60AA}" dt="2022-10-30T09:18:10.070" v="1"/>
          <ac:spMkLst>
            <pc:docMk/>
            <pc:sldMk cId="618442273" sldId="269"/>
            <ac:spMk id="2" creationId="{E1F6954B-97FA-3F47-7038-5E45EA03AA9C}"/>
          </ac:spMkLst>
        </pc:spChg>
        <pc:spChg chg="mod">
          <ac:chgData name="Quan Nguyen - Y17" userId="fcceac3d-5680-48d6-8dcd-178a9cd0e1b0" providerId="ADAL" clId="{936FE126-F7DA-461A-9B5E-6E78DEFC60AA}" dt="2022-10-30T09:18:10.070" v="1"/>
          <ac:spMkLst>
            <pc:docMk/>
            <pc:sldMk cId="618442273" sldId="269"/>
            <ac:spMk id="3" creationId="{F17A2852-5D3B-F9E8-9325-F319AC6585C4}"/>
          </ac:spMkLst>
        </pc:spChg>
      </pc:sldChg>
      <pc:sldChg chg="modSp mod">
        <pc:chgData name="Quan Nguyen - Y17" userId="fcceac3d-5680-48d6-8dcd-178a9cd0e1b0" providerId="ADAL" clId="{936FE126-F7DA-461A-9B5E-6E78DEFC60AA}" dt="2022-10-30T09:18:10.287" v="5" actId="27636"/>
        <pc:sldMkLst>
          <pc:docMk/>
          <pc:sldMk cId="3109160067" sldId="270"/>
        </pc:sldMkLst>
        <pc:spChg chg="mod">
          <ac:chgData name="Quan Nguyen - Y17" userId="fcceac3d-5680-48d6-8dcd-178a9cd0e1b0" providerId="ADAL" clId="{936FE126-F7DA-461A-9B5E-6E78DEFC60AA}" dt="2022-10-30T09:18:10.070" v="1"/>
          <ac:spMkLst>
            <pc:docMk/>
            <pc:sldMk cId="3109160067" sldId="270"/>
            <ac:spMk id="2" creationId="{4D7D5B20-C858-E7CA-6B99-C51E06B5872C}"/>
          </ac:spMkLst>
        </pc:spChg>
        <pc:spChg chg="mod">
          <ac:chgData name="Quan Nguyen - Y17" userId="fcceac3d-5680-48d6-8dcd-178a9cd0e1b0" providerId="ADAL" clId="{936FE126-F7DA-461A-9B5E-6E78DEFC60AA}" dt="2022-10-30T09:18:10.287" v="5" actId="27636"/>
          <ac:spMkLst>
            <pc:docMk/>
            <pc:sldMk cId="3109160067" sldId="270"/>
            <ac:spMk id="3" creationId="{4CFDC3DA-4589-800C-2556-0D86417C8F37}"/>
          </ac:spMkLst>
        </pc:spChg>
      </pc:sldChg>
      <pc:sldChg chg="modSp">
        <pc:chgData name="Quan Nguyen - Y17" userId="fcceac3d-5680-48d6-8dcd-178a9cd0e1b0" providerId="ADAL" clId="{936FE126-F7DA-461A-9B5E-6E78DEFC60AA}" dt="2022-10-30T09:18:10.070" v="1"/>
        <pc:sldMkLst>
          <pc:docMk/>
          <pc:sldMk cId="2862655994" sldId="271"/>
        </pc:sldMkLst>
        <pc:spChg chg="mod">
          <ac:chgData name="Quan Nguyen - Y17" userId="fcceac3d-5680-48d6-8dcd-178a9cd0e1b0" providerId="ADAL" clId="{936FE126-F7DA-461A-9B5E-6E78DEFC60AA}" dt="2022-10-30T09:18:10.070" v="1"/>
          <ac:spMkLst>
            <pc:docMk/>
            <pc:sldMk cId="2862655994" sldId="271"/>
            <ac:spMk id="2" creationId="{69C9DC86-F280-E7B0-216C-F2E6E91FEE8A}"/>
          </ac:spMkLst>
        </pc:spChg>
        <pc:spChg chg="mod">
          <ac:chgData name="Quan Nguyen - Y17" userId="fcceac3d-5680-48d6-8dcd-178a9cd0e1b0" providerId="ADAL" clId="{936FE126-F7DA-461A-9B5E-6E78DEFC60AA}" dt="2022-10-30T09:18:10.070" v="1"/>
          <ac:spMkLst>
            <pc:docMk/>
            <pc:sldMk cId="2862655994" sldId="271"/>
            <ac:spMk id="3" creationId="{ED0D05E7-89FF-4BCA-EF99-9C0D179710DB}"/>
          </ac:spMkLst>
        </pc:spChg>
      </pc:sldChg>
      <pc:sldChg chg="modSp">
        <pc:chgData name="Quan Nguyen - Y17" userId="fcceac3d-5680-48d6-8dcd-178a9cd0e1b0" providerId="ADAL" clId="{936FE126-F7DA-461A-9B5E-6E78DEFC60AA}" dt="2022-10-30T09:18:10.070" v="1"/>
        <pc:sldMkLst>
          <pc:docMk/>
          <pc:sldMk cId="981071172" sldId="273"/>
        </pc:sldMkLst>
        <pc:spChg chg="mod">
          <ac:chgData name="Quan Nguyen - Y17" userId="fcceac3d-5680-48d6-8dcd-178a9cd0e1b0" providerId="ADAL" clId="{936FE126-F7DA-461A-9B5E-6E78DEFC60AA}" dt="2022-10-30T09:18:10.070" v="1"/>
          <ac:spMkLst>
            <pc:docMk/>
            <pc:sldMk cId="981071172" sldId="273"/>
            <ac:spMk id="2" creationId="{D0F36DAE-524E-EC03-018A-5B5FC9311508}"/>
          </ac:spMkLst>
        </pc:spChg>
      </pc:sldChg>
      <pc:sldChg chg="modSp">
        <pc:chgData name="Quan Nguyen - Y17" userId="fcceac3d-5680-48d6-8dcd-178a9cd0e1b0" providerId="ADAL" clId="{936FE126-F7DA-461A-9B5E-6E78DEFC60AA}" dt="2022-10-30T09:18:10.070" v="1"/>
        <pc:sldMkLst>
          <pc:docMk/>
          <pc:sldMk cId="872636182" sldId="274"/>
        </pc:sldMkLst>
        <pc:spChg chg="mod">
          <ac:chgData name="Quan Nguyen - Y17" userId="fcceac3d-5680-48d6-8dcd-178a9cd0e1b0" providerId="ADAL" clId="{936FE126-F7DA-461A-9B5E-6E78DEFC60AA}" dt="2022-10-30T09:18:10.070" v="1"/>
          <ac:spMkLst>
            <pc:docMk/>
            <pc:sldMk cId="872636182" sldId="274"/>
            <ac:spMk id="2" creationId="{01F6C882-D359-F47F-3776-4190DFC1FE01}"/>
          </ac:spMkLst>
        </pc:spChg>
      </pc:sldChg>
      <pc:sldChg chg="modSp">
        <pc:chgData name="Quan Nguyen - Y17" userId="fcceac3d-5680-48d6-8dcd-178a9cd0e1b0" providerId="ADAL" clId="{936FE126-F7DA-461A-9B5E-6E78DEFC60AA}" dt="2022-10-30T09:18:10.070" v="1"/>
        <pc:sldMkLst>
          <pc:docMk/>
          <pc:sldMk cId="3618330134" sldId="276"/>
        </pc:sldMkLst>
        <pc:spChg chg="mod">
          <ac:chgData name="Quan Nguyen - Y17" userId="fcceac3d-5680-48d6-8dcd-178a9cd0e1b0" providerId="ADAL" clId="{936FE126-F7DA-461A-9B5E-6E78DEFC60AA}" dt="2022-10-30T09:18:10.070" v="1"/>
          <ac:spMkLst>
            <pc:docMk/>
            <pc:sldMk cId="3618330134" sldId="276"/>
            <ac:spMk id="2" creationId="{E96919C0-FBCE-852E-2821-8AB72506B981}"/>
          </ac:spMkLst>
        </pc:spChg>
      </pc:sldChg>
      <pc:sldChg chg="modSp">
        <pc:chgData name="Quan Nguyen - Y17" userId="fcceac3d-5680-48d6-8dcd-178a9cd0e1b0" providerId="ADAL" clId="{936FE126-F7DA-461A-9B5E-6E78DEFC60AA}" dt="2022-10-30T09:18:10.070" v="1"/>
        <pc:sldMkLst>
          <pc:docMk/>
          <pc:sldMk cId="2832993695" sldId="277"/>
        </pc:sldMkLst>
        <pc:spChg chg="mod">
          <ac:chgData name="Quan Nguyen - Y17" userId="fcceac3d-5680-48d6-8dcd-178a9cd0e1b0" providerId="ADAL" clId="{936FE126-F7DA-461A-9B5E-6E78DEFC60AA}" dt="2022-10-30T09:18:10.070" v="1"/>
          <ac:spMkLst>
            <pc:docMk/>
            <pc:sldMk cId="2832993695" sldId="277"/>
            <ac:spMk id="2" creationId="{E96919C0-FBCE-852E-2821-8AB72506B981}"/>
          </ac:spMkLst>
        </pc:spChg>
      </pc:sldChg>
      <pc:sldChg chg="modSp">
        <pc:chgData name="Quan Nguyen - Y17" userId="fcceac3d-5680-48d6-8dcd-178a9cd0e1b0" providerId="ADAL" clId="{936FE126-F7DA-461A-9B5E-6E78DEFC60AA}" dt="2022-10-30T09:18:10.070" v="1"/>
        <pc:sldMkLst>
          <pc:docMk/>
          <pc:sldMk cId="791096066" sldId="279"/>
        </pc:sldMkLst>
        <pc:spChg chg="mod">
          <ac:chgData name="Quan Nguyen - Y17" userId="fcceac3d-5680-48d6-8dcd-178a9cd0e1b0" providerId="ADAL" clId="{936FE126-F7DA-461A-9B5E-6E78DEFC60AA}" dt="2022-10-30T09:18:10.070" v="1"/>
          <ac:spMkLst>
            <pc:docMk/>
            <pc:sldMk cId="791096066" sldId="279"/>
            <ac:spMk id="2" creationId="{A4D63414-81DC-6E1C-39AC-38A3986B87B8}"/>
          </ac:spMkLst>
        </pc:spChg>
        <pc:spChg chg="mod">
          <ac:chgData name="Quan Nguyen - Y17" userId="fcceac3d-5680-48d6-8dcd-178a9cd0e1b0" providerId="ADAL" clId="{936FE126-F7DA-461A-9B5E-6E78DEFC60AA}" dt="2022-10-30T09:18:10.070" v="1"/>
          <ac:spMkLst>
            <pc:docMk/>
            <pc:sldMk cId="791096066" sldId="279"/>
            <ac:spMk id="3" creationId="{D0B30C9F-2286-4AF4-2662-1493CBEC33E5}"/>
          </ac:spMkLst>
        </pc:spChg>
      </pc:sldChg>
      <pc:sldChg chg="modSp">
        <pc:chgData name="Quan Nguyen - Y17" userId="fcceac3d-5680-48d6-8dcd-178a9cd0e1b0" providerId="ADAL" clId="{936FE126-F7DA-461A-9B5E-6E78DEFC60AA}" dt="2022-10-30T09:18:10.070" v="1"/>
        <pc:sldMkLst>
          <pc:docMk/>
          <pc:sldMk cId="3155331978" sldId="280"/>
        </pc:sldMkLst>
        <pc:spChg chg="mod">
          <ac:chgData name="Quan Nguyen - Y17" userId="fcceac3d-5680-48d6-8dcd-178a9cd0e1b0" providerId="ADAL" clId="{936FE126-F7DA-461A-9B5E-6E78DEFC60AA}" dt="2022-10-30T09:18:10.070" v="1"/>
          <ac:spMkLst>
            <pc:docMk/>
            <pc:sldMk cId="3155331978" sldId="280"/>
            <ac:spMk id="2" creationId="{D6EDCBCD-F539-36EA-5058-FD60AAEC8C1B}"/>
          </ac:spMkLst>
        </pc:spChg>
        <pc:spChg chg="mod">
          <ac:chgData name="Quan Nguyen - Y17" userId="fcceac3d-5680-48d6-8dcd-178a9cd0e1b0" providerId="ADAL" clId="{936FE126-F7DA-461A-9B5E-6E78DEFC60AA}" dt="2022-10-30T09:18:10.070" v="1"/>
          <ac:spMkLst>
            <pc:docMk/>
            <pc:sldMk cId="3155331978" sldId="280"/>
            <ac:spMk id="3" creationId="{2E633494-3ED6-8B11-5C54-8E8B22A3B33B}"/>
          </ac:spMkLst>
        </pc:spChg>
      </pc:sldChg>
      <pc:sldChg chg="modSp">
        <pc:chgData name="Quan Nguyen - Y17" userId="fcceac3d-5680-48d6-8dcd-178a9cd0e1b0" providerId="ADAL" clId="{936FE126-F7DA-461A-9B5E-6E78DEFC60AA}" dt="2022-10-30T09:18:10.070" v="1"/>
        <pc:sldMkLst>
          <pc:docMk/>
          <pc:sldMk cId="516812772" sldId="281"/>
        </pc:sldMkLst>
        <pc:spChg chg="mod">
          <ac:chgData name="Quan Nguyen - Y17" userId="fcceac3d-5680-48d6-8dcd-178a9cd0e1b0" providerId="ADAL" clId="{936FE126-F7DA-461A-9B5E-6E78DEFC60AA}" dt="2022-10-30T09:18:10.070" v="1"/>
          <ac:spMkLst>
            <pc:docMk/>
            <pc:sldMk cId="516812772" sldId="281"/>
            <ac:spMk id="2" creationId="{D12ABC1A-E1F9-A319-E817-B1CBD07AC712}"/>
          </ac:spMkLst>
        </pc:spChg>
        <pc:spChg chg="mod">
          <ac:chgData name="Quan Nguyen - Y17" userId="fcceac3d-5680-48d6-8dcd-178a9cd0e1b0" providerId="ADAL" clId="{936FE126-F7DA-461A-9B5E-6E78DEFC60AA}" dt="2022-10-30T09:18:10.070" v="1"/>
          <ac:spMkLst>
            <pc:docMk/>
            <pc:sldMk cId="516812772" sldId="281"/>
            <ac:spMk id="3" creationId="{FD2CAB91-EFAF-7765-1537-D3639CDEC1FE}"/>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7DBD40E4-C541-8F13-B819-767FCF32486E}"/>
              </a:ext>
            </a:extLst>
          </p:cNvPr>
          <p:cNvSpPr>
            <a:spLocks noGrp="1"/>
          </p:cNvSpPr>
          <p:nvPr>
            <p:ph type="ctrTitle"/>
          </p:nvPr>
        </p:nvSpPr>
        <p:spPr>
          <a:xfrm>
            <a:off x="1524000" y="1122363"/>
            <a:ext cx="9144000" cy="2387600"/>
          </a:xfrm>
        </p:spPr>
        <p:txBody>
          <a:bodyPr anchor="b"/>
          <a:lstStyle>
            <a:lvl1pPr algn="ctr">
              <a:defRPr sz="6000"/>
            </a:lvl1pPr>
          </a:lstStyle>
          <a:p>
            <a:r>
              <a:rPr lang="vi-VN"/>
              <a:t>Bấm để sửa kiểu tiêu đề Bản cái</a:t>
            </a:r>
          </a:p>
        </p:txBody>
      </p:sp>
      <p:sp>
        <p:nvSpPr>
          <p:cNvPr id="3" name="Tiêu đề phụ 2">
            <a:extLst>
              <a:ext uri="{FF2B5EF4-FFF2-40B4-BE49-F238E27FC236}">
                <a16:creationId xmlns:a16="http://schemas.microsoft.com/office/drawing/2014/main" id="{87F14583-FDBA-87C3-08D8-0BF717297E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p>
        </p:txBody>
      </p:sp>
      <p:sp>
        <p:nvSpPr>
          <p:cNvPr id="4" name="Chỗ dành sẵn cho Ngày tháng 3">
            <a:extLst>
              <a:ext uri="{FF2B5EF4-FFF2-40B4-BE49-F238E27FC236}">
                <a16:creationId xmlns:a16="http://schemas.microsoft.com/office/drawing/2014/main" id="{23A4605A-9972-6E04-CF12-6E37495B3847}"/>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5" name="Chỗ dành sẵn cho Chân trang 4">
            <a:extLst>
              <a:ext uri="{FF2B5EF4-FFF2-40B4-BE49-F238E27FC236}">
                <a16:creationId xmlns:a16="http://schemas.microsoft.com/office/drawing/2014/main" id="{698F67D9-EBE8-A92A-3E0A-349E6308F780}"/>
              </a:ext>
            </a:extLst>
          </p:cNvPr>
          <p:cNvSpPr>
            <a:spLocks noGrp="1"/>
          </p:cNvSpPr>
          <p:nvPr>
            <p:ph type="ftr" sz="quarter" idx="11"/>
          </p:nvPr>
        </p:nvSpPr>
        <p:spPr/>
        <p:txBody>
          <a:bodyPr/>
          <a:lstStyle/>
          <a:p>
            <a:pPr rtl="0"/>
            <a:endParaRPr lang="en-US"/>
          </a:p>
        </p:txBody>
      </p:sp>
      <p:sp>
        <p:nvSpPr>
          <p:cNvPr id="6" name="Chỗ dành sẵn cho Số hiệu Bản chiếu 5">
            <a:extLst>
              <a:ext uri="{FF2B5EF4-FFF2-40B4-BE49-F238E27FC236}">
                <a16:creationId xmlns:a16="http://schemas.microsoft.com/office/drawing/2014/main" id="{6E2918A1-294D-D70E-A642-D12FED20E4F1}"/>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1495738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190988F7-76D6-ADDF-FBAD-78B21D157CF0}"/>
              </a:ext>
            </a:extLst>
          </p:cNvPr>
          <p:cNvSpPr>
            <a:spLocks noGrp="1"/>
          </p:cNvSpPr>
          <p:nvPr>
            <p:ph type="title"/>
          </p:nvPr>
        </p:nvSpPr>
        <p:spPr/>
        <p:txBody>
          <a:bodyPr/>
          <a:lstStyle/>
          <a:p>
            <a:r>
              <a:rPr lang="vi-VN"/>
              <a:t>Bấm để sửa kiểu tiêu đề Bản cái</a:t>
            </a:r>
          </a:p>
        </p:txBody>
      </p:sp>
      <p:sp>
        <p:nvSpPr>
          <p:cNvPr id="3" name="Chỗ dành sẵn cho Văn bản Dọc 2">
            <a:extLst>
              <a:ext uri="{FF2B5EF4-FFF2-40B4-BE49-F238E27FC236}">
                <a16:creationId xmlns:a16="http://schemas.microsoft.com/office/drawing/2014/main" id="{C1DC3219-8DE2-61E9-ECEE-ECA1A3A39D91}"/>
              </a:ext>
            </a:extLst>
          </p:cNvPr>
          <p:cNvSpPr>
            <a:spLocks noGrp="1"/>
          </p:cNvSpPr>
          <p:nvPr>
            <p:ph type="body" orient="vert" idx="1"/>
          </p:nvPr>
        </p:nvSpPr>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62F9F15D-10FD-F67F-8439-F100CD84B0BF}"/>
              </a:ext>
            </a:extLst>
          </p:cNvPr>
          <p:cNvSpPr>
            <a:spLocks noGrp="1"/>
          </p:cNvSpPr>
          <p:nvPr>
            <p:ph type="dt" sz="half" idx="10"/>
          </p:nvPr>
        </p:nvSpPr>
        <p:spPr/>
        <p:txBody>
          <a:bodyPr/>
          <a:lstStyle/>
          <a:p>
            <a:pPr rtl="0"/>
            <a:fld id="{55C6B4A9-1611-4792-9094-5F34BCA07E0B}" type="datetimeFigureOut">
              <a:rPr lang="en-US" smtClean="0"/>
              <a:t>10/30/2022</a:t>
            </a:fld>
            <a:endParaRPr lang="en-US"/>
          </a:p>
        </p:txBody>
      </p:sp>
      <p:sp>
        <p:nvSpPr>
          <p:cNvPr id="5" name="Chỗ dành sẵn cho Chân trang 4">
            <a:extLst>
              <a:ext uri="{FF2B5EF4-FFF2-40B4-BE49-F238E27FC236}">
                <a16:creationId xmlns:a16="http://schemas.microsoft.com/office/drawing/2014/main" id="{BAC119B2-19EB-E37D-5469-AD89A8D2A771}"/>
              </a:ext>
            </a:extLst>
          </p:cNvPr>
          <p:cNvSpPr>
            <a:spLocks noGrp="1"/>
          </p:cNvSpPr>
          <p:nvPr>
            <p:ph type="ftr" sz="quarter" idx="11"/>
          </p:nvPr>
        </p:nvSpPr>
        <p:spPr/>
        <p:txBody>
          <a:bodyPr/>
          <a:lstStyle/>
          <a:p>
            <a:pPr rtl="0"/>
            <a:endParaRPr lang="en-US"/>
          </a:p>
        </p:txBody>
      </p:sp>
      <p:sp>
        <p:nvSpPr>
          <p:cNvPr id="6" name="Chỗ dành sẵn cho Số hiệu Bản chiếu 5">
            <a:extLst>
              <a:ext uri="{FF2B5EF4-FFF2-40B4-BE49-F238E27FC236}">
                <a16:creationId xmlns:a16="http://schemas.microsoft.com/office/drawing/2014/main" id="{39F874DC-F130-1352-352D-B3C826FBB856}"/>
              </a:ext>
            </a:extLst>
          </p:cNvPr>
          <p:cNvSpPr>
            <a:spLocks noGrp="1"/>
          </p:cNvSpPr>
          <p:nvPr>
            <p:ph type="sldNum" sz="quarter" idx="12"/>
          </p:nvPr>
        </p:nvSpPr>
        <p:spPr/>
        <p:txBody>
          <a:bodyPr/>
          <a:lstStyle/>
          <a:p>
            <a:pPr rtl="0"/>
            <a:fld id="{89333C77-0158-454C-844F-B7AB9BD7DAD4}" type="slidenum">
              <a:rPr lang="en-US" smtClean="0"/>
              <a:t>‹#›</a:t>
            </a:fld>
            <a:endParaRPr lang="en-US"/>
          </a:p>
        </p:txBody>
      </p:sp>
    </p:spTree>
    <p:extLst>
      <p:ext uri="{BB962C8B-B14F-4D97-AF65-F5344CB8AC3E}">
        <p14:creationId xmlns:p14="http://schemas.microsoft.com/office/powerpoint/2010/main" val="1267591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ề Dọc 1">
            <a:extLst>
              <a:ext uri="{FF2B5EF4-FFF2-40B4-BE49-F238E27FC236}">
                <a16:creationId xmlns:a16="http://schemas.microsoft.com/office/drawing/2014/main" id="{870CEEBC-43D7-15FA-FD31-C8149FA32564}"/>
              </a:ext>
            </a:extLst>
          </p:cNvPr>
          <p:cNvSpPr>
            <a:spLocks noGrp="1"/>
          </p:cNvSpPr>
          <p:nvPr>
            <p:ph type="title" orient="vert"/>
          </p:nvPr>
        </p:nvSpPr>
        <p:spPr>
          <a:xfrm>
            <a:off x="8724900" y="365125"/>
            <a:ext cx="2628900" cy="5811838"/>
          </a:xfrm>
        </p:spPr>
        <p:txBody>
          <a:bodyPr vert="eaVert"/>
          <a:lstStyle/>
          <a:p>
            <a:r>
              <a:rPr lang="vi-VN"/>
              <a:t>Bấm để sửa kiểu tiêu đề Bản cái</a:t>
            </a:r>
          </a:p>
        </p:txBody>
      </p:sp>
      <p:sp>
        <p:nvSpPr>
          <p:cNvPr id="3" name="Chỗ dành sẵn cho Văn bản Dọc 2">
            <a:extLst>
              <a:ext uri="{FF2B5EF4-FFF2-40B4-BE49-F238E27FC236}">
                <a16:creationId xmlns:a16="http://schemas.microsoft.com/office/drawing/2014/main" id="{AF596EB4-9E8F-8DD0-5E32-9DB94CDFCE55}"/>
              </a:ext>
            </a:extLst>
          </p:cNvPr>
          <p:cNvSpPr>
            <a:spLocks noGrp="1"/>
          </p:cNvSpPr>
          <p:nvPr>
            <p:ph type="body" orient="vert" idx="1"/>
          </p:nvPr>
        </p:nvSpPr>
        <p:spPr>
          <a:xfrm>
            <a:off x="838200" y="365125"/>
            <a:ext cx="7734300" cy="5811838"/>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7A276067-FF90-B387-168D-EF8D65D3B2DE}"/>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5" name="Chỗ dành sẵn cho Chân trang 4">
            <a:extLst>
              <a:ext uri="{FF2B5EF4-FFF2-40B4-BE49-F238E27FC236}">
                <a16:creationId xmlns:a16="http://schemas.microsoft.com/office/drawing/2014/main" id="{4B6DD4D9-4C4E-1DBA-C764-4EFF4B18809D}"/>
              </a:ext>
            </a:extLst>
          </p:cNvPr>
          <p:cNvSpPr>
            <a:spLocks noGrp="1"/>
          </p:cNvSpPr>
          <p:nvPr>
            <p:ph type="ftr" sz="quarter" idx="11"/>
          </p:nvPr>
        </p:nvSpPr>
        <p:spPr/>
        <p:txBody>
          <a:bodyPr/>
          <a:lstStyle/>
          <a:p>
            <a:pPr rtl="0"/>
            <a:endParaRPr lang="en-US"/>
          </a:p>
        </p:txBody>
      </p:sp>
      <p:sp>
        <p:nvSpPr>
          <p:cNvPr id="6" name="Chỗ dành sẵn cho Số hiệu Bản chiếu 5">
            <a:extLst>
              <a:ext uri="{FF2B5EF4-FFF2-40B4-BE49-F238E27FC236}">
                <a16:creationId xmlns:a16="http://schemas.microsoft.com/office/drawing/2014/main" id="{1D7DB208-F25F-7287-2CB1-0268BC145CD6}"/>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1652376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0CC2CE9-4F94-6795-F58B-E13358A3C176}"/>
              </a:ext>
            </a:extLst>
          </p:cNvPr>
          <p:cNvSpPr>
            <a:spLocks noGrp="1"/>
          </p:cNvSpPr>
          <p:nvPr>
            <p:ph type="title"/>
          </p:nvPr>
        </p:nvSpPr>
        <p:spPr/>
        <p:txBody>
          <a:bodyPr/>
          <a:lstStyle/>
          <a:p>
            <a:r>
              <a:rPr lang="vi-VN"/>
              <a:t>Bấm để sửa kiểu tiêu đề Bản cái</a:t>
            </a:r>
          </a:p>
        </p:txBody>
      </p:sp>
      <p:sp>
        <p:nvSpPr>
          <p:cNvPr id="3" name="Chỗ dành sẵn cho Nội dung 2">
            <a:extLst>
              <a:ext uri="{FF2B5EF4-FFF2-40B4-BE49-F238E27FC236}">
                <a16:creationId xmlns:a16="http://schemas.microsoft.com/office/drawing/2014/main" id="{9CAF304C-7559-21AE-D5FE-A247119BB324}"/>
              </a:ext>
            </a:extLst>
          </p:cNvPr>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E113941B-088D-8A7F-FB56-C2F92A5F47EF}"/>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5" name="Chỗ dành sẵn cho Chân trang 4">
            <a:extLst>
              <a:ext uri="{FF2B5EF4-FFF2-40B4-BE49-F238E27FC236}">
                <a16:creationId xmlns:a16="http://schemas.microsoft.com/office/drawing/2014/main" id="{7B70396C-565A-5E4A-2C64-1A61CDBE559F}"/>
              </a:ext>
            </a:extLst>
          </p:cNvPr>
          <p:cNvSpPr>
            <a:spLocks noGrp="1"/>
          </p:cNvSpPr>
          <p:nvPr>
            <p:ph type="ftr" sz="quarter" idx="11"/>
          </p:nvPr>
        </p:nvSpPr>
        <p:spPr/>
        <p:txBody>
          <a:bodyPr/>
          <a:lstStyle/>
          <a:p>
            <a:pPr rtl="0"/>
            <a:endParaRPr lang="en-US"/>
          </a:p>
        </p:txBody>
      </p:sp>
      <p:sp>
        <p:nvSpPr>
          <p:cNvPr id="6" name="Chỗ dành sẵn cho Số hiệu Bản chiếu 5">
            <a:extLst>
              <a:ext uri="{FF2B5EF4-FFF2-40B4-BE49-F238E27FC236}">
                <a16:creationId xmlns:a16="http://schemas.microsoft.com/office/drawing/2014/main" id="{24473A9D-05D3-C434-8750-2FAF221EA9C2}"/>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3577750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A76D0AD-7324-D6F9-033A-46CB22D2452E}"/>
              </a:ext>
            </a:extLst>
          </p:cNvPr>
          <p:cNvSpPr>
            <a:spLocks noGrp="1"/>
          </p:cNvSpPr>
          <p:nvPr>
            <p:ph type="title"/>
          </p:nvPr>
        </p:nvSpPr>
        <p:spPr>
          <a:xfrm>
            <a:off x="831850" y="1709738"/>
            <a:ext cx="10515600" cy="2852737"/>
          </a:xfrm>
        </p:spPr>
        <p:txBody>
          <a:bodyPr anchor="b"/>
          <a:lstStyle>
            <a:lvl1pPr>
              <a:defRPr sz="6000"/>
            </a:lvl1pPr>
          </a:lstStyle>
          <a:p>
            <a:r>
              <a:rPr lang="vi-VN"/>
              <a:t>Bấm để sửa kiểu tiêu đề Bản cái</a:t>
            </a:r>
          </a:p>
        </p:txBody>
      </p:sp>
      <p:sp>
        <p:nvSpPr>
          <p:cNvPr id="3" name="Chỗ dành sẵn cho Văn bản 2">
            <a:extLst>
              <a:ext uri="{FF2B5EF4-FFF2-40B4-BE49-F238E27FC236}">
                <a16:creationId xmlns:a16="http://schemas.microsoft.com/office/drawing/2014/main" id="{508C40A5-F6C3-A4D1-FAA0-D372AC64A5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Bấm để chỉnh sửa kiểu văn bản của Bản cái</a:t>
            </a:r>
          </a:p>
        </p:txBody>
      </p:sp>
      <p:sp>
        <p:nvSpPr>
          <p:cNvPr id="4" name="Chỗ dành sẵn cho Ngày tháng 3">
            <a:extLst>
              <a:ext uri="{FF2B5EF4-FFF2-40B4-BE49-F238E27FC236}">
                <a16:creationId xmlns:a16="http://schemas.microsoft.com/office/drawing/2014/main" id="{8F63950D-6D5F-C30C-EF87-5411DC80CB74}"/>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5" name="Chỗ dành sẵn cho Chân trang 4">
            <a:extLst>
              <a:ext uri="{FF2B5EF4-FFF2-40B4-BE49-F238E27FC236}">
                <a16:creationId xmlns:a16="http://schemas.microsoft.com/office/drawing/2014/main" id="{7ABB8998-DD48-1408-AC67-C044F105D6E9}"/>
              </a:ext>
            </a:extLst>
          </p:cNvPr>
          <p:cNvSpPr>
            <a:spLocks noGrp="1"/>
          </p:cNvSpPr>
          <p:nvPr>
            <p:ph type="ftr" sz="quarter" idx="11"/>
          </p:nvPr>
        </p:nvSpPr>
        <p:spPr/>
        <p:txBody>
          <a:bodyPr/>
          <a:lstStyle/>
          <a:p>
            <a:pPr rtl="0"/>
            <a:endParaRPr lang="en-US"/>
          </a:p>
        </p:txBody>
      </p:sp>
      <p:sp>
        <p:nvSpPr>
          <p:cNvPr id="6" name="Chỗ dành sẵn cho Số hiệu Bản chiếu 5">
            <a:extLst>
              <a:ext uri="{FF2B5EF4-FFF2-40B4-BE49-F238E27FC236}">
                <a16:creationId xmlns:a16="http://schemas.microsoft.com/office/drawing/2014/main" id="{BF18732E-7A16-A759-8445-8081557916D1}"/>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4899104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1D02F3E-375F-36AE-AA2F-340A5FB0C03F}"/>
              </a:ext>
            </a:extLst>
          </p:cNvPr>
          <p:cNvSpPr>
            <a:spLocks noGrp="1"/>
          </p:cNvSpPr>
          <p:nvPr>
            <p:ph type="title"/>
          </p:nvPr>
        </p:nvSpPr>
        <p:spPr/>
        <p:txBody>
          <a:bodyPr/>
          <a:lstStyle/>
          <a:p>
            <a:r>
              <a:rPr lang="vi-VN"/>
              <a:t>Bấm để sửa kiểu tiêu đề Bản cái</a:t>
            </a:r>
          </a:p>
        </p:txBody>
      </p:sp>
      <p:sp>
        <p:nvSpPr>
          <p:cNvPr id="3" name="Chỗ dành sẵn cho Nội dung 2">
            <a:extLst>
              <a:ext uri="{FF2B5EF4-FFF2-40B4-BE49-F238E27FC236}">
                <a16:creationId xmlns:a16="http://schemas.microsoft.com/office/drawing/2014/main" id="{44E065C6-E51C-B81E-7F3A-A021619BF442}"/>
              </a:ext>
            </a:extLst>
          </p:cNvPr>
          <p:cNvSpPr>
            <a:spLocks noGrp="1"/>
          </p:cNvSpPr>
          <p:nvPr>
            <p:ph sz="half" idx="1"/>
          </p:nvPr>
        </p:nvSpPr>
        <p:spPr>
          <a:xfrm>
            <a:off x="838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ội dung 3">
            <a:extLst>
              <a:ext uri="{FF2B5EF4-FFF2-40B4-BE49-F238E27FC236}">
                <a16:creationId xmlns:a16="http://schemas.microsoft.com/office/drawing/2014/main" id="{4F4B2A9B-50BB-C32F-69B2-381F05CB19DA}"/>
              </a:ext>
            </a:extLst>
          </p:cNvPr>
          <p:cNvSpPr>
            <a:spLocks noGrp="1"/>
          </p:cNvSpPr>
          <p:nvPr>
            <p:ph sz="half" idx="2"/>
          </p:nvPr>
        </p:nvSpPr>
        <p:spPr>
          <a:xfrm>
            <a:off x="6172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5" name="Chỗ dành sẵn cho Ngày tháng 4">
            <a:extLst>
              <a:ext uri="{FF2B5EF4-FFF2-40B4-BE49-F238E27FC236}">
                <a16:creationId xmlns:a16="http://schemas.microsoft.com/office/drawing/2014/main" id="{17DF6E10-8AD3-67CB-652B-1B60E9B26332}"/>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6" name="Chỗ dành sẵn cho Chân trang 5">
            <a:extLst>
              <a:ext uri="{FF2B5EF4-FFF2-40B4-BE49-F238E27FC236}">
                <a16:creationId xmlns:a16="http://schemas.microsoft.com/office/drawing/2014/main" id="{2AD47B90-A152-9F56-B2A7-B51321569A6A}"/>
              </a:ext>
            </a:extLst>
          </p:cNvPr>
          <p:cNvSpPr>
            <a:spLocks noGrp="1"/>
          </p:cNvSpPr>
          <p:nvPr>
            <p:ph type="ftr" sz="quarter" idx="11"/>
          </p:nvPr>
        </p:nvSpPr>
        <p:spPr/>
        <p:txBody>
          <a:bodyPr/>
          <a:lstStyle/>
          <a:p>
            <a:pPr rtl="0"/>
            <a:endParaRPr lang="en-US"/>
          </a:p>
        </p:txBody>
      </p:sp>
      <p:sp>
        <p:nvSpPr>
          <p:cNvPr id="7" name="Chỗ dành sẵn cho Số hiệu Bản chiếu 6">
            <a:extLst>
              <a:ext uri="{FF2B5EF4-FFF2-40B4-BE49-F238E27FC236}">
                <a16:creationId xmlns:a16="http://schemas.microsoft.com/office/drawing/2014/main" id="{C4D1E001-2629-FA85-9BCD-8B9749419A7B}"/>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2437284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3097DA0-EAF1-D3C2-F0D5-576DA3340210}"/>
              </a:ext>
            </a:extLst>
          </p:cNvPr>
          <p:cNvSpPr>
            <a:spLocks noGrp="1"/>
          </p:cNvSpPr>
          <p:nvPr>
            <p:ph type="title"/>
          </p:nvPr>
        </p:nvSpPr>
        <p:spPr>
          <a:xfrm>
            <a:off x="839788" y="365125"/>
            <a:ext cx="10515600" cy="1325563"/>
          </a:xfrm>
        </p:spPr>
        <p:txBody>
          <a:bodyPr/>
          <a:lstStyle/>
          <a:p>
            <a:r>
              <a:rPr lang="vi-VN"/>
              <a:t>Bấm để sửa kiểu tiêu đề Bản cái</a:t>
            </a:r>
          </a:p>
        </p:txBody>
      </p:sp>
      <p:sp>
        <p:nvSpPr>
          <p:cNvPr id="3" name="Chỗ dành sẵn cho Văn bản 2">
            <a:extLst>
              <a:ext uri="{FF2B5EF4-FFF2-40B4-BE49-F238E27FC236}">
                <a16:creationId xmlns:a16="http://schemas.microsoft.com/office/drawing/2014/main" id="{3EF1F019-0F7E-5C40-2405-3348FF6AF6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hỗ dành sẵn cho Nội dung 3">
            <a:extLst>
              <a:ext uri="{FF2B5EF4-FFF2-40B4-BE49-F238E27FC236}">
                <a16:creationId xmlns:a16="http://schemas.microsoft.com/office/drawing/2014/main" id="{6A5DF689-0A1F-3A2B-4D33-6AD0740365B1}"/>
              </a:ext>
            </a:extLst>
          </p:cNvPr>
          <p:cNvSpPr>
            <a:spLocks noGrp="1"/>
          </p:cNvSpPr>
          <p:nvPr>
            <p:ph sz="half" idx="2"/>
          </p:nvPr>
        </p:nvSpPr>
        <p:spPr>
          <a:xfrm>
            <a:off x="839788" y="2505075"/>
            <a:ext cx="5157787"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5" name="Chỗ dành sẵn cho Văn bản 4">
            <a:extLst>
              <a:ext uri="{FF2B5EF4-FFF2-40B4-BE49-F238E27FC236}">
                <a16:creationId xmlns:a16="http://schemas.microsoft.com/office/drawing/2014/main" id="{20BD5812-D64E-ABDC-C11B-63D57C5325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hỗ dành sẵn cho Nội dung 5">
            <a:extLst>
              <a:ext uri="{FF2B5EF4-FFF2-40B4-BE49-F238E27FC236}">
                <a16:creationId xmlns:a16="http://schemas.microsoft.com/office/drawing/2014/main" id="{BE74E55A-9DF3-1D29-96F7-8E341E57FA74}"/>
              </a:ext>
            </a:extLst>
          </p:cNvPr>
          <p:cNvSpPr>
            <a:spLocks noGrp="1"/>
          </p:cNvSpPr>
          <p:nvPr>
            <p:ph sz="quarter" idx="4"/>
          </p:nvPr>
        </p:nvSpPr>
        <p:spPr>
          <a:xfrm>
            <a:off x="6172200" y="2505075"/>
            <a:ext cx="5183188"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7" name="Chỗ dành sẵn cho Ngày tháng 6">
            <a:extLst>
              <a:ext uri="{FF2B5EF4-FFF2-40B4-BE49-F238E27FC236}">
                <a16:creationId xmlns:a16="http://schemas.microsoft.com/office/drawing/2014/main" id="{C10AD86D-5BBA-93D5-EE35-425D44AE0873}"/>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8" name="Chỗ dành sẵn cho Chân trang 7">
            <a:extLst>
              <a:ext uri="{FF2B5EF4-FFF2-40B4-BE49-F238E27FC236}">
                <a16:creationId xmlns:a16="http://schemas.microsoft.com/office/drawing/2014/main" id="{0D034FF2-4B98-ACCA-63D5-3BEC514F77AE}"/>
              </a:ext>
            </a:extLst>
          </p:cNvPr>
          <p:cNvSpPr>
            <a:spLocks noGrp="1"/>
          </p:cNvSpPr>
          <p:nvPr>
            <p:ph type="ftr" sz="quarter" idx="11"/>
          </p:nvPr>
        </p:nvSpPr>
        <p:spPr/>
        <p:txBody>
          <a:bodyPr/>
          <a:lstStyle/>
          <a:p>
            <a:pPr rtl="0"/>
            <a:endParaRPr lang="en-US"/>
          </a:p>
        </p:txBody>
      </p:sp>
      <p:sp>
        <p:nvSpPr>
          <p:cNvPr id="9" name="Chỗ dành sẵn cho Số hiệu Bản chiếu 8">
            <a:extLst>
              <a:ext uri="{FF2B5EF4-FFF2-40B4-BE49-F238E27FC236}">
                <a16:creationId xmlns:a16="http://schemas.microsoft.com/office/drawing/2014/main" id="{0D3AFC73-04FF-01F4-E66A-4439401FF4BB}"/>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1829171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2060997-F20A-D0CA-7DFA-51081D48AFF6}"/>
              </a:ext>
            </a:extLst>
          </p:cNvPr>
          <p:cNvSpPr>
            <a:spLocks noGrp="1"/>
          </p:cNvSpPr>
          <p:nvPr>
            <p:ph type="title"/>
          </p:nvPr>
        </p:nvSpPr>
        <p:spPr/>
        <p:txBody>
          <a:bodyPr/>
          <a:lstStyle/>
          <a:p>
            <a:r>
              <a:rPr lang="vi-VN"/>
              <a:t>Bấm để sửa kiểu tiêu đề Bản cái</a:t>
            </a:r>
          </a:p>
        </p:txBody>
      </p:sp>
      <p:sp>
        <p:nvSpPr>
          <p:cNvPr id="3" name="Chỗ dành sẵn cho Ngày tháng 2">
            <a:extLst>
              <a:ext uri="{FF2B5EF4-FFF2-40B4-BE49-F238E27FC236}">
                <a16:creationId xmlns:a16="http://schemas.microsoft.com/office/drawing/2014/main" id="{7178146D-DFB9-FC77-F793-0950D4162E25}"/>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4" name="Chỗ dành sẵn cho Chân trang 3">
            <a:extLst>
              <a:ext uri="{FF2B5EF4-FFF2-40B4-BE49-F238E27FC236}">
                <a16:creationId xmlns:a16="http://schemas.microsoft.com/office/drawing/2014/main" id="{F0FE8AF5-243C-C5C7-2E98-B2A93DBD4A95}"/>
              </a:ext>
            </a:extLst>
          </p:cNvPr>
          <p:cNvSpPr>
            <a:spLocks noGrp="1"/>
          </p:cNvSpPr>
          <p:nvPr>
            <p:ph type="ftr" sz="quarter" idx="11"/>
          </p:nvPr>
        </p:nvSpPr>
        <p:spPr/>
        <p:txBody>
          <a:bodyPr/>
          <a:lstStyle/>
          <a:p>
            <a:pPr rtl="0"/>
            <a:endParaRPr lang="en-US"/>
          </a:p>
        </p:txBody>
      </p:sp>
      <p:sp>
        <p:nvSpPr>
          <p:cNvPr id="5" name="Chỗ dành sẵn cho Số hiệu Bản chiếu 4">
            <a:extLst>
              <a:ext uri="{FF2B5EF4-FFF2-40B4-BE49-F238E27FC236}">
                <a16:creationId xmlns:a16="http://schemas.microsoft.com/office/drawing/2014/main" id="{78B77ED7-DEAD-334A-07BC-ABF2CECA133E}"/>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261889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Chỗ dành sẵn cho Ngày tháng 1">
            <a:extLst>
              <a:ext uri="{FF2B5EF4-FFF2-40B4-BE49-F238E27FC236}">
                <a16:creationId xmlns:a16="http://schemas.microsoft.com/office/drawing/2014/main" id="{1002DC03-E176-7EB2-273F-DA692E8D979C}"/>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3" name="Chỗ dành sẵn cho Chân trang 2">
            <a:extLst>
              <a:ext uri="{FF2B5EF4-FFF2-40B4-BE49-F238E27FC236}">
                <a16:creationId xmlns:a16="http://schemas.microsoft.com/office/drawing/2014/main" id="{A1016E6F-1BD4-D90D-2C9E-970ABBC09E8F}"/>
              </a:ext>
            </a:extLst>
          </p:cNvPr>
          <p:cNvSpPr>
            <a:spLocks noGrp="1"/>
          </p:cNvSpPr>
          <p:nvPr>
            <p:ph type="ftr" sz="quarter" idx="11"/>
          </p:nvPr>
        </p:nvSpPr>
        <p:spPr/>
        <p:txBody>
          <a:bodyPr/>
          <a:lstStyle/>
          <a:p>
            <a:pPr rtl="0"/>
            <a:endParaRPr lang="en-US"/>
          </a:p>
        </p:txBody>
      </p:sp>
      <p:sp>
        <p:nvSpPr>
          <p:cNvPr id="4" name="Chỗ dành sẵn cho Số hiệu Bản chiếu 3">
            <a:extLst>
              <a:ext uri="{FF2B5EF4-FFF2-40B4-BE49-F238E27FC236}">
                <a16:creationId xmlns:a16="http://schemas.microsoft.com/office/drawing/2014/main" id="{4AD0EF6B-2C43-6C21-1BDA-EBF0E5CE2B93}"/>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2119033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6B279F6-8364-B7C7-4A1A-502576DBE1A0}"/>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p>
        </p:txBody>
      </p:sp>
      <p:sp>
        <p:nvSpPr>
          <p:cNvPr id="3" name="Chỗ dành sẵn cho Nội dung 2">
            <a:extLst>
              <a:ext uri="{FF2B5EF4-FFF2-40B4-BE49-F238E27FC236}">
                <a16:creationId xmlns:a16="http://schemas.microsoft.com/office/drawing/2014/main" id="{4E0CD076-9549-30E8-43A5-C6BF69AB01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Văn bản 3">
            <a:extLst>
              <a:ext uri="{FF2B5EF4-FFF2-40B4-BE49-F238E27FC236}">
                <a16:creationId xmlns:a16="http://schemas.microsoft.com/office/drawing/2014/main" id="{AE67C7B7-2A85-91F7-295E-82B9FF2BF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885EB3E8-4210-51BC-40CE-337857897599}"/>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6" name="Chỗ dành sẵn cho Chân trang 5">
            <a:extLst>
              <a:ext uri="{FF2B5EF4-FFF2-40B4-BE49-F238E27FC236}">
                <a16:creationId xmlns:a16="http://schemas.microsoft.com/office/drawing/2014/main" id="{C3B5A6AC-7A3E-9E1F-1A1B-4198D73C4C3C}"/>
              </a:ext>
            </a:extLst>
          </p:cNvPr>
          <p:cNvSpPr>
            <a:spLocks noGrp="1"/>
          </p:cNvSpPr>
          <p:nvPr>
            <p:ph type="ftr" sz="quarter" idx="11"/>
          </p:nvPr>
        </p:nvSpPr>
        <p:spPr/>
        <p:txBody>
          <a:bodyPr/>
          <a:lstStyle/>
          <a:p>
            <a:pPr rtl="0"/>
            <a:endParaRPr lang="en-US"/>
          </a:p>
        </p:txBody>
      </p:sp>
      <p:sp>
        <p:nvSpPr>
          <p:cNvPr id="7" name="Chỗ dành sẵn cho Số hiệu Bản chiếu 6">
            <a:extLst>
              <a:ext uri="{FF2B5EF4-FFF2-40B4-BE49-F238E27FC236}">
                <a16:creationId xmlns:a16="http://schemas.microsoft.com/office/drawing/2014/main" id="{A94F9DAE-8FC7-1E43-BB31-57007DA97FD6}"/>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30683664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42AEA1D-7A42-F5D2-462D-C51DFEAF0E1B}"/>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p>
        </p:txBody>
      </p:sp>
      <p:sp>
        <p:nvSpPr>
          <p:cNvPr id="3" name="Chỗ dành sẵn cho Hình ảnh 2">
            <a:extLst>
              <a:ext uri="{FF2B5EF4-FFF2-40B4-BE49-F238E27FC236}">
                <a16:creationId xmlns:a16="http://schemas.microsoft.com/office/drawing/2014/main" id="{78E5B8F2-FDDF-6E6B-D448-CAFC585BD6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Chỗ dành sẵn cho Văn bản 3">
            <a:extLst>
              <a:ext uri="{FF2B5EF4-FFF2-40B4-BE49-F238E27FC236}">
                <a16:creationId xmlns:a16="http://schemas.microsoft.com/office/drawing/2014/main" id="{BFAF20A9-1932-CB97-04DB-34CE54408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21370528-18A2-05F4-4646-E00F020B6C05}"/>
              </a:ext>
            </a:extLst>
          </p:cNvPr>
          <p:cNvSpPr>
            <a:spLocks noGrp="1"/>
          </p:cNvSpPr>
          <p:nvPr>
            <p:ph type="dt" sz="half" idx="10"/>
          </p:nvPr>
        </p:nvSpPr>
        <p:spPr/>
        <p:txBody>
          <a:bodyPr/>
          <a:lstStyle/>
          <a:p>
            <a:pPr rtl="0"/>
            <a:fld id="{B61BEF0D-F0BB-DE4B-95CE-6DB70DBA9567}" type="datetimeFigureOut">
              <a:rPr lang="en-US" smtClean="0"/>
              <a:pPr rtl="0"/>
              <a:t>10/30/2022</a:t>
            </a:fld>
            <a:endParaRPr lang="en-US"/>
          </a:p>
        </p:txBody>
      </p:sp>
      <p:sp>
        <p:nvSpPr>
          <p:cNvPr id="6" name="Chỗ dành sẵn cho Chân trang 5">
            <a:extLst>
              <a:ext uri="{FF2B5EF4-FFF2-40B4-BE49-F238E27FC236}">
                <a16:creationId xmlns:a16="http://schemas.microsoft.com/office/drawing/2014/main" id="{B7F163D9-033C-B4B3-1E8D-3BF828B28056}"/>
              </a:ext>
            </a:extLst>
          </p:cNvPr>
          <p:cNvSpPr>
            <a:spLocks noGrp="1"/>
          </p:cNvSpPr>
          <p:nvPr>
            <p:ph type="ftr" sz="quarter" idx="11"/>
          </p:nvPr>
        </p:nvSpPr>
        <p:spPr/>
        <p:txBody>
          <a:bodyPr/>
          <a:lstStyle/>
          <a:p>
            <a:pPr rtl="0"/>
            <a:endParaRPr lang="en-US"/>
          </a:p>
        </p:txBody>
      </p:sp>
      <p:sp>
        <p:nvSpPr>
          <p:cNvPr id="7" name="Chỗ dành sẵn cho Số hiệu Bản chiếu 6">
            <a:extLst>
              <a:ext uri="{FF2B5EF4-FFF2-40B4-BE49-F238E27FC236}">
                <a16:creationId xmlns:a16="http://schemas.microsoft.com/office/drawing/2014/main" id="{158D94DF-2571-6792-0889-C52BE0054F89}"/>
              </a:ext>
            </a:extLst>
          </p:cNvPr>
          <p:cNvSpPr>
            <a:spLocks noGrp="1"/>
          </p:cNvSpPr>
          <p:nvPr>
            <p:ph type="sldNum" sz="quarter" idx="12"/>
          </p:nvPr>
        </p:nvSpPr>
        <p:spPr/>
        <p:txBody>
          <a:body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4044277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Tiêu đề 1">
            <a:extLst>
              <a:ext uri="{FF2B5EF4-FFF2-40B4-BE49-F238E27FC236}">
                <a16:creationId xmlns:a16="http://schemas.microsoft.com/office/drawing/2014/main" id="{1B19D28A-8B55-CB4C-7C14-F3F6BA3509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vi-VN"/>
              <a:t>Bấm để sửa kiểu tiêu đề Bản cái</a:t>
            </a:r>
          </a:p>
        </p:txBody>
      </p:sp>
      <p:sp>
        <p:nvSpPr>
          <p:cNvPr id="3" name="Chỗ dành sẵn cho Văn bản 2">
            <a:extLst>
              <a:ext uri="{FF2B5EF4-FFF2-40B4-BE49-F238E27FC236}">
                <a16:creationId xmlns:a16="http://schemas.microsoft.com/office/drawing/2014/main" id="{ADC4563F-E940-6801-36B8-FA94C5D481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13A6A205-F2D3-84A7-E8C0-EF2BA50029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B61BEF0D-F0BB-DE4B-95CE-6DB70DBA9567}" type="datetimeFigureOut">
              <a:rPr lang="en-US" smtClean="0"/>
              <a:pPr rtl="0"/>
              <a:t>10/30/2022</a:t>
            </a:fld>
            <a:endParaRPr lang="en-US"/>
          </a:p>
        </p:txBody>
      </p:sp>
      <p:sp>
        <p:nvSpPr>
          <p:cNvPr id="5" name="Chỗ dành sẵn cho Chân trang 4">
            <a:extLst>
              <a:ext uri="{FF2B5EF4-FFF2-40B4-BE49-F238E27FC236}">
                <a16:creationId xmlns:a16="http://schemas.microsoft.com/office/drawing/2014/main" id="{545004EF-6428-7FB7-C7E6-8121FAD960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Chỗ dành sẵn cho Số hiệu Bản chiếu 5">
            <a:extLst>
              <a:ext uri="{FF2B5EF4-FFF2-40B4-BE49-F238E27FC236}">
                <a16:creationId xmlns:a16="http://schemas.microsoft.com/office/drawing/2014/main" id="{0948B6A7-3C44-CB18-F98E-CAFBD74FC7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D57F1E4F-1CFF-5643-939E-217C01CDF565}" type="slidenum">
              <a:rPr lang="en-US" smtClean="0"/>
              <a:pPr rtl="0"/>
              <a:t>‹#›</a:t>
            </a:fld>
            <a:endParaRPr lang="en-US"/>
          </a:p>
        </p:txBody>
      </p:sp>
    </p:spTree>
    <p:extLst>
      <p:ext uri="{BB962C8B-B14F-4D97-AF65-F5344CB8AC3E}">
        <p14:creationId xmlns:p14="http://schemas.microsoft.com/office/powerpoint/2010/main" val="698124176"/>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ctrTitle"/>
          </p:nvPr>
        </p:nvSpPr>
        <p:spPr/>
        <p:txBody>
          <a:bodyPr rtlCol="0"/>
          <a:lstStyle/>
          <a:p>
            <a:r>
              <a:rPr lang="en-US"/>
              <a:t>BỆNH ÁN NGOẠI KHOA</a:t>
            </a:r>
          </a:p>
        </p:txBody>
      </p:sp>
      <p:sp>
        <p:nvSpPr>
          <p:cNvPr id="3" name="Tiêu đề phụ 2"/>
          <p:cNvSpPr>
            <a:spLocks noGrp="1"/>
          </p:cNvSpPr>
          <p:nvPr>
            <p:ph type="subTitle" idx="1"/>
          </p:nvPr>
        </p:nvSpPr>
        <p:spPr/>
        <p:txBody>
          <a:bodyPr rtlCol="0"/>
          <a:lstStyle/>
          <a:p>
            <a:pPr rtl="0"/>
            <a:endParaRPr lang="en-US"/>
          </a:p>
        </p:txBody>
      </p:sp>
    </p:spTree>
    <p:extLst>
      <p:ext uri="{BB962C8B-B14F-4D97-AF65-F5344CB8AC3E}">
        <p14:creationId xmlns:p14="http://schemas.microsoft.com/office/powerpoint/2010/main" val="5210406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3B29926-B1A7-39CF-B309-D2F135E99A1F}"/>
              </a:ext>
            </a:extLst>
          </p:cNvPr>
          <p:cNvSpPr>
            <a:spLocks noGrp="1"/>
          </p:cNvSpPr>
          <p:nvPr>
            <p:ph type="title"/>
          </p:nvPr>
        </p:nvSpPr>
        <p:spPr/>
        <p:txBody>
          <a:bodyPr/>
          <a:lstStyle/>
          <a:p>
            <a:r>
              <a:rPr lang="vi-VN">
                <a:latin typeface="Tahoma"/>
                <a:ea typeface="Tahoma"/>
                <a:cs typeface="Tahoma"/>
              </a:rPr>
              <a:t>V. LƯỢC QUA CÁC CƠ QUAN:</a:t>
            </a:r>
            <a:endParaRPr lang="vi-VN"/>
          </a:p>
        </p:txBody>
      </p:sp>
      <p:sp>
        <p:nvSpPr>
          <p:cNvPr id="3" name="Chỗ dành sẵn cho Nội dung 2">
            <a:extLst>
              <a:ext uri="{FF2B5EF4-FFF2-40B4-BE49-F238E27FC236}">
                <a16:creationId xmlns:a16="http://schemas.microsoft.com/office/drawing/2014/main" id="{F321C761-A58F-E9E1-71B4-C4A2666AC494}"/>
              </a:ext>
            </a:extLst>
          </p:cNvPr>
          <p:cNvSpPr>
            <a:spLocks noGrp="1"/>
          </p:cNvSpPr>
          <p:nvPr>
            <p:ph idx="1"/>
          </p:nvPr>
        </p:nvSpPr>
        <p:spPr/>
        <p:txBody>
          <a:bodyPr vert="horz" lIns="91440" tIns="45720" rIns="91440" bIns="45720" rtlCol="0" anchor="t">
            <a:normAutofit lnSpcReduction="10000"/>
          </a:bodyPr>
          <a:lstStyle/>
          <a:p>
            <a:r>
              <a:rPr lang="vi-VN">
                <a:latin typeface="Arial"/>
                <a:ea typeface="+mn-lt"/>
                <a:cs typeface="Arial"/>
              </a:rPr>
              <a:t>Không đau </a:t>
            </a:r>
            <a:r>
              <a:rPr lang="vi-VN" err="1">
                <a:latin typeface="Arial"/>
                <a:ea typeface="+mn-lt"/>
                <a:cs typeface="Arial"/>
              </a:rPr>
              <a:t>đầu</a:t>
            </a:r>
            <a:r>
              <a:rPr lang="vi-VN">
                <a:latin typeface="Arial"/>
                <a:ea typeface="+mn-lt"/>
                <a:cs typeface="Arial"/>
              </a:rPr>
              <a:t>, </a:t>
            </a:r>
            <a:r>
              <a:rPr lang="vi-VN" err="1">
                <a:latin typeface="Arial"/>
                <a:ea typeface="+mn-lt"/>
                <a:cs typeface="Arial"/>
              </a:rPr>
              <a:t>chóng</a:t>
            </a:r>
            <a:r>
              <a:rPr lang="vi-VN">
                <a:latin typeface="Arial"/>
                <a:ea typeface="+mn-lt"/>
                <a:cs typeface="Arial"/>
              </a:rPr>
              <a:t> </a:t>
            </a:r>
            <a:r>
              <a:rPr lang="vi-VN" err="1">
                <a:latin typeface="Arial"/>
                <a:ea typeface="+mn-lt"/>
                <a:cs typeface="Arial"/>
              </a:rPr>
              <a:t>mặt</a:t>
            </a:r>
            <a:r>
              <a:rPr lang="vi-VN">
                <a:latin typeface="Arial"/>
                <a:ea typeface="+mn-lt"/>
                <a:cs typeface="Arial"/>
              </a:rPr>
              <a:t>. </a:t>
            </a:r>
            <a:endParaRPr lang="vi-VN">
              <a:cs typeface="Arial" panose="020B0604020202020204" pitchFamily="34" charset="0"/>
            </a:endParaRPr>
          </a:p>
          <a:p>
            <a:r>
              <a:rPr lang="vi-VN">
                <a:latin typeface="Arial"/>
                <a:ea typeface="+mn-lt"/>
                <a:cs typeface="Arial"/>
              </a:rPr>
              <a:t>Không đau </a:t>
            </a:r>
            <a:r>
              <a:rPr lang="vi-VN" err="1">
                <a:latin typeface="Arial"/>
                <a:ea typeface="+mn-lt"/>
                <a:cs typeface="Arial"/>
              </a:rPr>
              <a:t>ngực</a:t>
            </a:r>
            <a:r>
              <a:rPr lang="vi-VN">
                <a:latin typeface="Arial"/>
                <a:ea typeface="+mn-lt"/>
                <a:cs typeface="Arial"/>
              </a:rPr>
              <a:t>, không </a:t>
            </a:r>
            <a:r>
              <a:rPr lang="vi-VN" err="1">
                <a:latin typeface="Arial"/>
                <a:ea typeface="+mn-lt"/>
                <a:cs typeface="Arial"/>
              </a:rPr>
              <a:t>hồi</a:t>
            </a:r>
            <a:r>
              <a:rPr lang="vi-VN">
                <a:latin typeface="Arial"/>
                <a:ea typeface="+mn-lt"/>
                <a:cs typeface="Arial"/>
              </a:rPr>
              <a:t> </a:t>
            </a:r>
            <a:r>
              <a:rPr lang="vi-VN" err="1">
                <a:latin typeface="Arial"/>
                <a:ea typeface="+mn-lt"/>
                <a:cs typeface="Arial"/>
              </a:rPr>
              <a:t>hộp</a:t>
            </a:r>
            <a:r>
              <a:rPr lang="vi-VN">
                <a:latin typeface="Arial"/>
                <a:ea typeface="+mn-lt"/>
                <a:cs typeface="Arial"/>
              </a:rPr>
              <a:t> </a:t>
            </a:r>
            <a:r>
              <a:rPr lang="vi-VN" err="1">
                <a:latin typeface="Arial"/>
                <a:ea typeface="+mn-lt"/>
                <a:cs typeface="Arial"/>
              </a:rPr>
              <a:t>đánh</a:t>
            </a:r>
            <a:r>
              <a:rPr lang="vi-VN">
                <a:latin typeface="Arial"/>
                <a:ea typeface="+mn-lt"/>
                <a:cs typeface="Arial"/>
              </a:rPr>
              <a:t> </a:t>
            </a:r>
            <a:r>
              <a:rPr lang="vi-VN" err="1">
                <a:latin typeface="Arial"/>
                <a:ea typeface="+mn-lt"/>
                <a:cs typeface="Arial"/>
              </a:rPr>
              <a:t>trống</a:t>
            </a:r>
            <a:r>
              <a:rPr lang="vi-VN">
                <a:latin typeface="Arial"/>
                <a:ea typeface="+mn-lt"/>
                <a:cs typeface="Arial"/>
              </a:rPr>
              <a:t> </a:t>
            </a:r>
            <a:r>
              <a:rPr lang="vi-VN" err="1">
                <a:latin typeface="Arial"/>
                <a:ea typeface="+mn-lt"/>
                <a:cs typeface="Arial"/>
              </a:rPr>
              <a:t>ngực</a:t>
            </a:r>
            <a:r>
              <a:rPr lang="vi-VN">
                <a:latin typeface="Arial"/>
                <a:ea typeface="+mn-lt"/>
                <a:cs typeface="Arial"/>
              </a:rPr>
              <a:t>. </a:t>
            </a:r>
            <a:endParaRPr lang="vi-VN"/>
          </a:p>
          <a:p>
            <a:r>
              <a:rPr lang="vi-VN">
                <a:latin typeface="Arial"/>
                <a:ea typeface="+mn-lt"/>
                <a:cs typeface="Arial"/>
              </a:rPr>
              <a:t>Không ho, không </a:t>
            </a:r>
            <a:r>
              <a:rPr lang="vi-VN" err="1">
                <a:latin typeface="Arial"/>
                <a:ea typeface="+mn-lt"/>
                <a:cs typeface="Arial"/>
              </a:rPr>
              <a:t>khó</a:t>
            </a:r>
            <a:r>
              <a:rPr lang="vi-VN">
                <a:latin typeface="Arial"/>
                <a:ea typeface="+mn-lt"/>
                <a:cs typeface="Arial"/>
              </a:rPr>
              <a:t> </a:t>
            </a:r>
            <a:r>
              <a:rPr lang="vi-VN" err="1">
                <a:latin typeface="Arial"/>
                <a:ea typeface="+mn-lt"/>
                <a:cs typeface="Arial"/>
              </a:rPr>
              <a:t>thở</a:t>
            </a:r>
            <a:r>
              <a:rPr lang="vi-VN">
                <a:latin typeface="Arial"/>
                <a:ea typeface="+mn-lt"/>
                <a:cs typeface="Arial"/>
              </a:rPr>
              <a:t>.</a:t>
            </a:r>
            <a:endParaRPr lang="vi-VN">
              <a:cs typeface="Arial" panose="020B0604020202020204" pitchFamily="34" charset="0"/>
            </a:endParaRPr>
          </a:p>
          <a:p>
            <a:r>
              <a:rPr lang="vi-VN">
                <a:latin typeface="Arial"/>
                <a:ea typeface="+mn-lt"/>
                <a:cs typeface="Arial"/>
              </a:rPr>
              <a:t>Đau </a:t>
            </a:r>
            <a:r>
              <a:rPr lang="vi-VN" err="1">
                <a:latin typeface="Arial"/>
                <a:ea typeface="+mn-lt"/>
                <a:cs typeface="Arial"/>
              </a:rPr>
              <a:t>bụng</a:t>
            </a:r>
            <a:r>
              <a:rPr lang="vi-VN">
                <a:latin typeface="Arial"/>
                <a:ea typeface="+mn-lt"/>
                <a:cs typeface="Arial"/>
              </a:rPr>
              <a:t> </a:t>
            </a:r>
            <a:r>
              <a:rPr lang="vi-VN" err="1">
                <a:latin typeface="Arial"/>
                <a:ea typeface="+mn-lt"/>
                <a:cs typeface="Arial"/>
              </a:rPr>
              <a:t>quặn</a:t>
            </a:r>
            <a:r>
              <a:rPr lang="vi-VN">
                <a:latin typeface="Arial"/>
                <a:ea typeface="+mn-lt"/>
                <a:cs typeface="Arial"/>
              </a:rPr>
              <a:t> cơn </a:t>
            </a:r>
            <a:r>
              <a:rPr lang="vi-VN" err="1">
                <a:latin typeface="Arial"/>
                <a:ea typeface="+mn-lt"/>
                <a:cs typeface="Arial"/>
              </a:rPr>
              <a:t>mức</a:t>
            </a:r>
            <a:r>
              <a:rPr lang="vi-VN">
                <a:latin typeface="Arial"/>
                <a:ea typeface="+mn-lt"/>
                <a:cs typeface="Arial"/>
              </a:rPr>
              <a:t> </a:t>
            </a:r>
            <a:r>
              <a:rPr lang="vi-VN" err="1">
                <a:latin typeface="Arial"/>
                <a:ea typeface="+mn-lt"/>
                <a:cs typeface="Arial"/>
              </a:rPr>
              <a:t>độ</a:t>
            </a:r>
            <a:r>
              <a:rPr lang="vi-VN">
                <a:latin typeface="Arial"/>
                <a:ea typeface="+mn-lt"/>
                <a:cs typeface="Arial"/>
              </a:rPr>
              <a:t> </a:t>
            </a:r>
            <a:r>
              <a:rPr lang="vi-VN" err="1">
                <a:latin typeface="Arial"/>
                <a:ea typeface="+mn-lt"/>
                <a:cs typeface="Arial"/>
              </a:rPr>
              <a:t>nhẹ</a:t>
            </a:r>
            <a:r>
              <a:rPr lang="vi-VN">
                <a:latin typeface="Arial"/>
                <a:ea typeface="+mn-lt"/>
                <a:cs typeface="Arial"/>
              </a:rPr>
              <a:t>, </a:t>
            </a:r>
            <a:r>
              <a:rPr lang="vi-VN" err="1">
                <a:latin typeface="Arial"/>
                <a:ea typeface="+mn-lt"/>
                <a:cs typeface="Arial"/>
              </a:rPr>
              <a:t>ngày</a:t>
            </a:r>
            <a:r>
              <a:rPr lang="vi-VN">
                <a:latin typeface="Arial"/>
                <a:ea typeface="+mn-lt"/>
                <a:cs typeface="Arial"/>
              </a:rPr>
              <a:t> 2-3 </a:t>
            </a:r>
            <a:r>
              <a:rPr lang="vi-VN" err="1">
                <a:latin typeface="Arial"/>
                <a:ea typeface="+mn-lt"/>
                <a:cs typeface="Arial"/>
              </a:rPr>
              <a:t>lần</a:t>
            </a:r>
            <a:r>
              <a:rPr lang="vi-VN">
                <a:latin typeface="Arial"/>
                <a:ea typeface="+mn-lt"/>
                <a:cs typeface="Arial"/>
              </a:rPr>
              <a:t>, </a:t>
            </a:r>
            <a:r>
              <a:rPr lang="vi-VN" err="1">
                <a:latin typeface="Arial"/>
                <a:ea typeface="+mn-lt"/>
                <a:cs typeface="Arial"/>
              </a:rPr>
              <a:t>hết</a:t>
            </a:r>
            <a:r>
              <a:rPr lang="vi-VN">
                <a:latin typeface="Arial"/>
                <a:ea typeface="+mn-lt"/>
                <a:cs typeface="Arial"/>
              </a:rPr>
              <a:t> khi đi </a:t>
            </a:r>
            <a:r>
              <a:rPr lang="vi-VN" err="1">
                <a:latin typeface="Arial"/>
                <a:ea typeface="+mn-lt"/>
                <a:cs typeface="Arial"/>
              </a:rPr>
              <a:t>cầu</a:t>
            </a:r>
            <a:r>
              <a:rPr lang="vi-VN">
                <a:latin typeface="Arial"/>
                <a:ea typeface="+mn-lt"/>
                <a:cs typeface="Arial"/>
              </a:rPr>
              <a:t> </a:t>
            </a:r>
            <a:r>
              <a:rPr lang="vi-VN" err="1">
                <a:latin typeface="Arial"/>
                <a:ea typeface="+mn-lt"/>
                <a:cs typeface="Arial"/>
              </a:rPr>
              <a:t>được</a:t>
            </a:r>
            <a:r>
              <a:rPr lang="vi-VN">
                <a:latin typeface="Arial"/>
                <a:ea typeface="+mn-lt"/>
                <a:cs typeface="Arial"/>
              </a:rPr>
              <a:t>, </a:t>
            </a:r>
            <a:r>
              <a:rPr lang="vi-VN" err="1">
                <a:latin typeface="Arial"/>
                <a:ea typeface="+mn-lt"/>
                <a:cs typeface="Arial"/>
              </a:rPr>
              <a:t>mót</a:t>
            </a:r>
            <a:r>
              <a:rPr lang="vi-VN">
                <a:latin typeface="Arial"/>
                <a:ea typeface="+mn-lt"/>
                <a:cs typeface="Arial"/>
              </a:rPr>
              <a:t> </a:t>
            </a:r>
            <a:r>
              <a:rPr lang="vi-VN" err="1">
                <a:latin typeface="Arial"/>
                <a:ea typeface="+mn-lt"/>
                <a:cs typeface="Arial"/>
              </a:rPr>
              <a:t>rặn</a:t>
            </a:r>
            <a:r>
              <a:rPr lang="vi-VN">
                <a:latin typeface="Arial"/>
                <a:ea typeface="+mn-lt"/>
                <a:cs typeface="Arial"/>
              </a:rPr>
              <a:t>, đau </a:t>
            </a:r>
            <a:r>
              <a:rPr lang="vi-VN" err="1">
                <a:latin typeface="Arial"/>
                <a:ea typeface="+mn-lt"/>
                <a:cs typeface="Arial"/>
              </a:rPr>
              <a:t>hậu</a:t>
            </a:r>
            <a:r>
              <a:rPr lang="vi-VN">
                <a:latin typeface="Arial"/>
                <a:ea typeface="+mn-lt"/>
                <a:cs typeface="Arial"/>
              </a:rPr>
              <a:t> môn khi đi </a:t>
            </a:r>
            <a:r>
              <a:rPr lang="vi-VN" err="1">
                <a:latin typeface="Arial"/>
                <a:ea typeface="+mn-lt"/>
                <a:cs typeface="Arial"/>
              </a:rPr>
              <a:t>cầu</a:t>
            </a:r>
            <a:r>
              <a:rPr lang="vi-VN">
                <a:latin typeface="Arial"/>
                <a:ea typeface="+mn-lt"/>
                <a:cs typeface="Arial"/>
              </a:rPr>
              <a:t>, tiêu phân đen </a:t>
            </a:r>
            <a:r>
              <a:rPr lang="vi-VN" err="1">
                <a:latin typeface="Arial"/>
                <a:ea typeface="+mn-lt"/>
                <a:cs typeface="Arial"/>
              </a:rPr>
              <a:t>sệt</a:t>
            </a:r>
            <a:r>
              <a:rPr lang="vi-VN">
                <a:latin typeface="Arial"/>
                <a:ea typeface="+mn-lt"/>
                <a:cs typeface="Arial"/>
              </a:rPr>
              <a:t>+ </a:t>
            </a:r>
            <a:r>
              <a:rPr lang="vi-VN" err="1">
                <a:latin typeface="Arial"/>
                <a:ea typeface="+mn-lt"/>
                <a:cs typeface="Arial"/>
              </a:rPr>
              <a:t>nhầy</a:t>
            </a:r>
            <a:r>
              <a:rPr lang="vi-VN">
                <a:latin typeface="Arial"/>
                <a:ea typeface="+mn-lt"/>
                <a:cs typeface="Arial"/>
              </a:rPr>
              <a:t>, không </a:t>
            </a:r>
            <a:r>
              <a:rPr lang="vi-VN" err="1">
                <a:latin typeface="Arial"/>
                <a:ea typeface="+mn-lt"/>
                <a:cs typeface="Arial"/>
              </a:rPr>
              <a:t>buồn</a:t>
            </a:r>
            <a:r>
              <a:rPr lang="vi-VN">
                <a:latin typeface="Arial"/>
                <a:ea typeface="+mn-lt"/>
                <a:cs typeface="Arial"/>
              </a:rPr>
              <a:t> nôn, không nôn.</a:t>
            </a:r>
            <a:endParaRPr lang="vi-VN">
              <a:latin typeface="Arial"/>
              <a:cs typeface="Arial" panose="020B0604020202020204" pitchFamily="34" charset="0"/>
            </a:endParaRPr>
          </a:p>
          <a:p>
            <a:r>
              <a:rPr lang="vi-VN" err="1">
                <a:latin typeface="Arial"/>
                <a:ea typeface="+mn-lt"/>
                <a:cs typeface="Arial"/>
              </a:rPr>
              <a:t>Tiểu</a:t>
            </a:r>
            <a:r>
              <a:rPr lang="vi-VN">
                <a:latin typeface="Arial"/>
                <a:ea typeface="+mn-lt"/>
                <a:cs typeface="Arial"/>
              </a:rPr>
              <a:t> </a:t>
            </a:r>
            <a:r>
              <a:rPr lang="vi-VN" err="1">
                <a:latin typeface="Arial"/>
                <a:ea typeface="+mn-lt"/>
                <a:cs typeface="Arial"/>
              </a:rPr>
              <a:t>vàng</a:t>
            </a:r>
            <a:r>
              <a:rPr lang="vi-VN">
                <a:latin typeface="Arial"/>
                <a:ea typeface="+mn-lt"/>
                <a:cs typeface="Arial"/>
              </a:rPr>
              <a:t> trong, không </a:t>
            </a:r>
            <a:r>
              <a:rPr lang="vi-VN" err="1">
                <a:latin typeface="Arial"/>
                <a:ea typeface="+mn-lt"/>
                <a:cs typeface="Arial"/>
              </a:rPr>
              <a:t>gắt</a:t>
            </a:r>
            <a:r>
              <a:rPr lang="vi-VN">
                <a:latin typeface="Arial"/>
                <a:ea typeface="+mn-lt"/>
                <a:cs typeface="Arial"/>
              </a:rPr>
              <a:t> </a:t>
            </a:r>
            <a:r>
              <a:rPr lang="vi-VN" err="1">
                <a:latin typeface="Arial"/>
                <a:ea typeface="+mn-lt"/>
                <a:cs typeface="Arial"/>
              </a:rPr>
              <a:t>buốt</a:t>
            </a:r>
            <a:r>
              <a:rPr lang="vi-VN">
                <a:latin typeface="Arial"/>
                <a:ea typeface="+mn-lt"/>
                <a:cs typeface="Arial"/>
              </a:rPr>
              <a:t>. </a:t>
            </a:r>
          </a:p>
          <a:p>
            <a:r>
              <a:rPr lang="vi-VN" err="1">
                <a:latin typeface="Arial"/>
                <a:cs typeface="Arial"/>
              </a:rPr>
              <a:t>Hành</a:t>
            </a:r>
            <a:r>
              <a:rPr lang="vi-VN">
                <a:latin typeface="Arial"/>
                <a:cs typeface="Arial"/>
              </a:rPr>
              <a:t> kinh </a:t>
            </a:r>
            <a:r>
              <a:rPr lang="vi-VN" err="1">
                <a:latin typeface="Arial"/>
                <a:cs typeface="Arial"/>
              </a:rPr>
              <a:t>từ</a:t>
            </a:r>
            <a:r>
              <a:rPr lang="vi-VN">
                <a:latin typeface="Arial"/>
                <a:cs typeface="Arial"/>
              </a:rPr>
              <a:t> </a:t>
            </a:r>
            <a:r>
              <a:rPr lang="vi-VN" err="1">
                <a:latin typeface="Arial"/>
                <a:cs typeface="Arial"/>
              </a:rPr>
              <a:t>ngày</a:t>
            </a:r>
            <a:r>
              <a:rPr lang="vi-VN">
                <a:latin typeface="Arial"/>
                <a:cs typeface="Arial"/>
              </a:rPr>
              <a:t> 1/10, </a:t>
            </a:r>
            <a:r>
              <a:rPr lang="vi-VN" err="1">
                <a:latin typeface="Arial"/>
                <a:cs typeface="Arial"/>
              </a:rPr>
              <a:t>đúng</a:t>
            </a:r>
            <a:r>
              <a:rPr lang="vi-VN">
                <a:latin typeface="Arial"/>
                <a:cs typeface="Arial"/>
              </a:rPr>
              <a:t> chu </a:t>
            </a:r>
            <a:r>
              <a:rPr lang="vi-VN" err="1">
                <a:latin typeface="Arial"/>
                <a:cs typeface="Arial"/>
              </a:rPr>
              <a:t>kỳ</a:t>
            </a:r>
            <a:r>
              <a:rPr lang="vi-VN">
                <a:latin typeface="Arial"/>
                <a:cs typeface="Arial"/>
              </a:rPr>
              <a:t> kinh, không </a:t>
            </a:r>
            <a:r>
              <a:rPr lang="vi-VN" err="1">
                <a:latin typeface="Arial"/>
                <a:cs typeface="Arial"/>
              </a:rPr>
              <a:t>dịch</a:t>
            </a:r>
            <a:r>
              <a:rPr lang="vi-VN">
                <a:latin typeface="Arial"/>
                <a:cs typeface="Arial"/>
              </a:rPr>
              <a:t> </a:t>
            </a:r>
            <a:r>
              <a:rPr lang="vi-VN" err="1">
                <a:latin typeface="Arial"/>
                <a:cs typeface="Arial"/>
              </a:rPr>
              <a:t>huyết</a:t>
            </a:r>
            <a:r>
              <a:rPr lang="vi-VN">
                <a:latin typeface="Arial"/>
                <a:cs typeface="Arial"/>
              </a:rPr>
              <a:t> âm </a:t>
            </a:r>
            <a:r>
              <a:rPr lang="vi-VN" err="1">
                <a:latin typeface="Arial"/>
                <a:cs typeface="Arial"/>
              </a:rPr>
              <a:t>đạo</a:t>
            </a:r>
            <a:r>
              <a:rPr lang="vi-VN">
                <a:latin typeface="Arial"/>
                <a:cs typeface="Arial"/>
              </a:rPr>
              <a:t> </a:t>
            </a:r>
            <a:r>
              <a:rPr lang="vi-VN" err="1">
                <a:latin typeface="Arial"/>
                <a:cs typeface="Arial"/>
              </a:rPr>
              <a:t>bất</a:t>
            </a:r>
            <a:r>
              <a:rPr lang="vi-VN">
                <a:latin typeface="Arial"/>
                <a:cs typeface="Arial"/>
              </a:rPr>
              <a:t> </a:t>
            </a:r>
            <a:r>
              <a:rPr lang="vi-VN" err="1">
                <a:latin typeface="Arial"/>
                <a:cs typeface="Arial"/>
              </a:rPr>
              <a:t>thường</a:t>
            </a:r>
            <a:r>
              <a:rPr lang="vi-VN">
                <a:latin typeface="Arial"/>
                <a:cs typeface="Arial"/>
              </a:rPr>
              <a:t>.</a:t>
            </a:r>
          </a:p>
          <a:p>
            <a:r>
              <a:rPr lang="vi-VN">
                <a:latin typeface="Arial"/>
                <a:cs typeface="Arial"/>
              </a:rPr>
              <a:t>Không đau </a:t>
            </a:r>
            <a:r>
              <a:rPr lang="vi-VN" err="1">
                <a:latin typeface="Arial"/>
                <a:cs typeface="Arial"/>
              </a:rPr>
              <a:t>nhứt</a:t>
            </a:r>
            <a:r>
              <a:rPr lang="vi-VN">
                <a:latin typeface="Arial"/>
                <a:cs typeface="Arial"/>
              </a:rPr>
              <a:t>/ </a:t>
            </a:r>
            <a:r>
              <a:rPr lang="vi-VN" err="1">
                <a:latin typeface="Arial"/>
                <a:cs typeface="Arial"/>
              </a:rPr>
              <a:t>hạn</a:t>
            </a:r>
            <a:r>
              <a:rPr lang="vi-VN">
                <a:latin typeface="Arial"/>
                <a:cs typeface="Arial"/>
              </a:rPr>
              <a:t> </a:t>
            </a:r>
            <a:r>
              <a:rPr lang="vi-VN" err="1">
                <a:latin typeface="Arial"/>
                <a:cs typeface="Arial"/>
              </a:rPr>
              <a:t>chế</a:t>
            </a:r>
            <a:r>
              <a:rPr lang="vi-VN">
                <a:latin typeface="Arial"/>
                <a:cs typeface="Arial"/>
              </a:rPr>
              <a:t> </a:t>
            </a:r>
            <a:r>
              <a:rPr lang="vi-VN" err="1">
                <a:latin typeface="Arial"/>
                <a:cs typeface="Arial"/>
              </a:rPr>
              <a:t>vận</a:t>
            </a:r>
            <a:r>
              <a:rPr lang="vi-VN">
                <a:latin typeface="Arial"/>
                <a:cs typeface="Arial"/>
              </a:rPr>
              <a:t> </a:t>
            </a:r>
            <a:r>
              <a:rPr lang="vi-VN" err="1">
                <a:latin typeface="Arial"/>
                <a:cs typeface="Arial"/>
              </a:rPr>
              <a:t>động</a:t>
            </a:r>
            <a:r>
              <a:rPr lang="vi-VN">
                <a:latin typeface="Arial"/>
                <a:cs typeface="Arial"/>
              </a:rPr>
              <a:t> xương </a:t>
            </a:r>
            <a:r>
              <a:rPr lang="vi-VN" err="1">
                <a:latin typeface="Arial"/>
                <a:cs typeface="Arial"/>
              </a:rPr>
              <a:t>khớp</a:t>
            </a:r>
          </a:p>
        </p:txBody>
      </p:sp>
    </p:spTree>
    <p:extLst>
      <p:ext uri="{BB962C8B-B14F-4D97-AF65-F5344CB8AC3E}">
        <p14:creationId xmlns:p14="http://schemas.microsoft.com/office/powerpoint/2010/main" val="2975012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231C8D8-006B-264C-4374-AD9A3DBEFC7E}"/>
              </a:ext>
            </a:extLst>
          </p:cNvPr>
          <p:cNvSpPr>
            <a:spLocks noGrp="1"/>
          </p:cNvSpPr>
          <p:nvPr>
            <p:ph type="title"/>
          </p:nvPr>
        </p:nvSpPr>
        <p:spPr/>
        <p:txBody>
          <a:bodyPr/>
          <a:lstStyle/>
          <a:p>
            <a:r>
              <a:rPr lang="vi-VN">
                <a:latin typeface="Tahoma"/>
                <a:ea typeface="Tahoma"/>
                <a:cs typeface="Tahoma"/>
              </a:rPr>
              <a:t>VI. KHÁM (4/10, sau NV 1d):</a:t>
            </a:r>
            <a:endParaRPr lang="vi-VN"/>
          </a:p>
        </p:txBody>
      </p:sp>
      <p:sp>
        <p:nvSpPr>
          <p:cNvPr id="3" name="Chỗ dành sẵn cho Nội dung 2">
            <a:extLst>
              <a:ext uri="{FF2B5EF4-FFF2-40B4-BE49-F238E27FC236}">
                <a16:creationId xmlns:a16="http://schemas.microsoft.com/office/drawing/2014/main" id="{EBBD087D-535B-41BA-E0CD-4EB2C05BC6A5}"/>
              </a:ext>
            </a:extLst>
          </p:cNvPr>
          <p:cNvSpPr>
            <a:spLocks noGrp="1"/>
          </p:cNvSpPr>
          <p:nvPr>
            <p:ph idx="1"/>
          </p:nvPr>
        </p:nvSpPr>
        <p:spPr/>
        <p:txBody>
          <a:bodyPr vert="horz" lIns="91440" tIns="45720" rIns="91440" bIns="45720" rtlCol="0" anchor="t">
            <a:normAutofit/>
          </a:bodyPr>
          <a:lstStyle/>
          <a:p>
            <a:pPr marL="0" indent="0">
              <a:buNone/>
            </a:pPr>
            <a:r>
              <a:rPr lang="vi-VN">
                <a:latin typeface="Arial"/>
                <a:ea typeface="+mn-lt"/>
                <a:cs typeface="Arial"/>
              </a:rPr>
              <a:t>1. </a:t>
            </a:r>
            <a:r>
              <a:rPr lang="vi-VN" err="1">
                <a:latin typeface="Arial"/>
                <a:ea typeface="+mn-lt"/>
                <a:cs typeface="Arial"/>
              </a:rPr>
              <a:t>Tổng</a:t>
            </a:r>
            <a:r>
              <a:rPr lang="vi-VN">
                <a:latin typeface="Arial"/>
                <a:ea typeface="+mn-lt"/>
                <a:cs typeface="Arial"/>
              </a:rPr>
              <a:t> </a:t>
            </a:r>
            <a:r>
              <a:rPr lang="vi-VN" err="1">
                <a:latin typeface="Arial"/>
                <a:ea typeface="+mn-lt"/>
                <a:cs typeface="Arial"/>
              </a:rPr>
              <a:t>trạng</a:t>
            </a:r>
            <a:r>
              <a:rPr lang="vi-VN">
                <a:latin typeface="Arial"/>
                <a:ea typeface="+mn-lt"/>
                <a:cs typeface="Arial"/>
              </a:rPr>
              <a:t> :</a:t>
            </a:r>
            <a:endParaRPr lang="vi-VN">
              <a:cs typeface="Arial" panose="020B0604020202020204" pitchFamily="34" charset="0"/>
            </a:endParaRPr>
          </a:p>
          <a:p>
            <a:r>
              <a:rPr lang="vi-VN">
                <a:latin typeface="Arial"/>
                <a:ea typeface="+mn-lt"/>
                <a:cs typeface="Arial"/>
              </a:rPr>
              <a:t>Bênh nhân </a:t>
            </a:r>
            <a:r>
              <a:rPr lang="vi-VN" err="1">
                <a:latin typeface="Arial"/>
                <a:ea typeface="+mn-lt"/>
                <a:cs typeface="Arial"/>
              </a:rPr>
              <a:t>tỉnh</a:t>
            </a:r>
            <a:r>
              <a:rPr lang="vi-VN">
                <a:latin typeface="Arial"/>
                <a:ea typeface="+mn-lt"/>
                <a:cs typeface="Arial"/>
              </a:rPr>
              <a:t>, </a:t>
            </a:r>
            <a:r>
              <a:rPr lang="vi-VN" err="1">
                <a:latin typeface="Arial"/>
                <a:ea typeface="+mn-lt"/>
                <a:cs typeface="Arial"/>
              </a:rPr>
              <a:t>tiếp</a:t>
            </a:r>
            <a:r>
              <a:rPr lang="vi-VN">
                <a:latin typeface="Arial"/>
                <a:ea typeface="+mn-lt"/>
                <a:cs typeface="Arial"/>
              </a:rPr>
              <a:t> </a:t>
            </a:r>
            <a:r>
              <a:rPr lang="vi-VN" err="1">
                <a:latin typeface="Arial"/>
                <a:ea typeface="+mn-lt"/>
                <a:cs typeface="Arial"/>
              </a:rPr>
              <a:t>xúc</a:t>
            </a:r>
            <a:r>
              <a:rPr lang="vi-VN">
                <a:latin typeface="Arial"/>
                <a:ea typeface="+mn-lt"/>
                <a:cs typeface="Arial"/>
              </a:rPr>
              <a:t> </a:t>
            </a:r>
            <a:r>
              <a:rPr lang="vi-VN" err="1">
                <a:latin typeface="Arial"/>
                <a:ea typeface="+mn-lt"/>
                <a:cs typeface="Arial"/>
              </a:rPr>
              <a:t>tốt</a:t>
            </a:r>
            <a:r>
              <a:rPr lang="vi-VN">
                <a:latin typeface="Arial"/>
                <a:ea typeface="+mn-lt"/>
                <a:cs typeface="Arial"/>
              </a:rPr>
              <a:t>. Chi </a:t>
            </a:r>
            <a:r>
              <a:rPr lang="vi-VN" err="1">
                <a:latin typeface="Arial"/>
                <a:ea typeface="+mn-lt"/>
                <a:cs typeface="Arial"/>
              </a:rPr>
              <a:t>ấm</a:t>
            </a:r>
            <a:r>
              <a:rPr lang="vi-VN">
                <a:latin typeface="Arial"/>
                <a:ea typeface="+mn-lt"/>
                <a:cs typeface="Arial"/>
              </a:rPr>
              <a:t>.</a:t>
            </a:r>
            <a:endParaRPr lang="vi-VN"/>
          </a:p>
          <a:p>
            <a:r>
              <a:rPr lang="vi-VN" err="1">
                <a:latin typeface="Arial"/>
                <a:ea typeface="+mn-lt"/>
                <a:cs typeface="Arial"/>
              </a:rPr>
              <a:t>Huyết</a:t>
            </a:r>
            <a:r>
              <a:rPr lang="vi-VN">
                <a:latin typeface="Arial"/>
                <a:ea typeface="+mn-lt"/>
                <a:cs typeface="Arial"/>
              </a:rPr>
              <a:t> </a:t>
            </a:r>
            <a:r>
              <a:rPr lang="vi-VN" err="1">
                <a:latin typeface="Arial"/>
                <a:ea typeface="+mn-lt"/>
                <a:cs typeface="Arial"/>
              </a:rPr>
              <a:t>áp</a:t>
            </a:r>
            <a:r>
              <a:rPr lang="vi-VN">
                <a:latin typeface="Arial"/>
                <a:ea typeface="+mn-lt"/>
                <a:cs typeface="Arial"/>
              </a:rPr>
              <a:t>: 100/60 </a:t>
            </a:r>
            <a:r>
              <a:rPr lang="vi-VN" err="1">
                <a:latin typeface="Arial"/>
                <a:ea typeface="+mn-lt"/>
                <a:cs typeface="Arial"/>
              </a:rPr>
              <a:t>mmHg</a:t>
            </a:r>
            <a:r>
              <a:rPr lang="vi-VN">
                <a:latin typeface="Arial"/>
                <a:ea typeface="+mn-lt"/>
                <a:cs typeface="Arial"/>
              </a:rPr>
              <a:t>  </a:t>
            </a:r>
            <a:r>
              <a:rPr lang="vi-VN" err="1">
                <a:latin typeface="Arial"/>
                <a:ea typeface="+mn-lt"/>
                <a:cs typeface="Arial"/>
              </a:rPr>
              <a:t>Mạch</a:t>
            </a:r>
            <a:r>
              <a:rPr lang="vi-VN">
                <a:latin typeface="Arial"/>
                <a:ea typeface="+mn-lt"/>
                <a:cs typeface="Arial"/>
              </a:rPr>
              <a:t> :86 </a:t>
            </a:r>
            <a:r>
              <a:rPr lang="vi-VN" err="1">
                <a:latin typeface="Arial"/>
                <a:ea typeface="+mn-lt"/>
                <a:cs typeface="Arial"/>
              </a:rPr>
              <a:t>lần</a:t>
            </a:r>
            <a:r>
              <a:rPr lang="vi-VN">
                <a:latin typeface="Arial"/>
                <a:ea typeface="+mn-lt"/>
                <a:cs typeface="Arial"/>
              </a:rPr>
              <a:t>/</a:t>
            </a:r>
            <a:r>
              <a:rPr lang="vi-VN" err="1">
                <a:latin typeface="Arial"/>
                <a:ea typeface="+mn-lt"/>
                <a:cs typeface="Arial"/>
              </a:rPr>
              <a:t>phút</a:t>
            </a:r>
            <a:r>
              <a:rPr lang="vi-VN">
                <a:latin typeface="Arial"/>
                <a:ea typeface="+mn-lt"/>
                <a:cs typeface="Arial"/>
              </a:rPr>
              <a:t>. </a:t>
            </a:r>
            <a:r>
              <a:rPr lang="vi-VN" err="1">
                <a:latin typeface="Arial"/>
                <a:ea typeface="+mn-lt"/>
                <a:cs typeface="Arial"/>
              </a:rPr>
              <a:t>Nhịp</a:t>
            </a:r>
            <a:r>
              <a:rPr lang="vi-VN">
                <a:latin typeface="Arial"/>
                <a:ea typeface="+mn-lt"/>
                <a:cs typeface="Arial"/>
              </a:rPr>
              <a:t> </a:t>
            </a:r>
            <a:r>
              <a:rPr lang="vi-VN" err="1">
                <a:latin typeface="Arial"/>
                <a:ea typeface="+mn-lt"/>
                <a:cs typeface="Arial"/>
              </a:rPr>
              <a:t>thở</a:t>
            </a:r>
            <a:r>
              <a:rPr lang="vi-VN">
                <a:latin typeface="Arial"/>
                <a:ea typeface="+mn-lt"/>
                <a:cs typeface="Arial"/>
              </a:rPr>
              <a:t>: 18 </a:t>
            </a:r>
            <a:r>
              <a:rPr lang="vi-VN" err="1">
                <a:latin typeface="Arial"/>
                <a:ea typeface="+mn-lt"/>
                <a:cs typeface="Arial"/>
              </a:rPr>
              <a:t>lần</a:t>
            </a:r>
            <a:r>
              <a:rPr lang="vi-VN">
                <a:latin typeface="Arial"/>
                <a:ea typeface="+mn-lt"/>
                <a:cs typeface="Arial"/>
              </a:rPr>
              <a:t>/</a:t>
            </a:r>
            <a:r>
              <a:rPr lang="vi-VN" err="1">
                <a:latin typeface="Arial"/>
                <a:ea typeface="+mn-lt"/>
                <a:cs typeface="Arial"/>
              </a:rPr>
              <a:t>phút</a:t>
            </a:r>
            <a:r>
              <a:rPr lang="vi-VN">
                <a:latin typeface="Arial"/>
                <a:ea typeface="+mn-lt"/>
                <a:cs typeface="Arial"/>
              </a:rPr>
              <a:t>. Thân </a:t>
            </a:r>
            <a:r>
              <a:rPr lang="vi-VN" err="1">
                <a:latin typeface="Arial"/>
                <a:ea typeface="+mn-lt"/>
                <a:cs typeface="Arial"/>
              </a:rPr>
              <a:t>nhiệt</a:t>
            </a:r>
            <a:r>
              <a:rPr lang="vi-VN">
                <a:latin typeface="Arial"/>
                <a:ea typeface="+mn-lt"/>
                <a:cs typeface="Arial"/>
              </a:rPr>
              <a:t>: 37 0C. Không môi khô </a:t>
            </a:r>
            <a:r>
              <a:rPr lang="vi-VN" err="1">
                <a:latin typeface="Arial"/>
                <a:ea typeface="+mn-lt"/>
                <a:cs typeface="Arial"/>
              </a:rPr>
              <a:t>lưỡi</a:t>
            </a:r>
            <a:r>
              <a:rPr lang="vi-VN">
                <a:latin typeface="Arial"/>
                <a:ea typeface="+mn-lt"/>
                <a:cs typeface="Arial"/>
              </a:rPr>
              <a:t> dơ.</a:t>
            </a:r>
            <a:endParaRPr lang="vi-VN">
              <a:cs typeface="Arial" panose="020B0604020202020204" pitchFamily="34" charset="0"/>
            </a:endParaRPr>
          </a:p>
          <a:p>
            <a:r>
              <a:rPr lang="vi-VN" err="1">
                <a:latin typeface="Arial"/>
                <a:ea typeface="+mn-lt"/>
                <a:cs typeface="Arial"/>
              </a:rPr>
              <a:t>Thể</a:t>
            </a:r>
            <a:r>
              <a:rPr lang="vi-VN">
                <a:latin typeface="Arial"/>
                <a:ea typeface="+mn-lt"/>
                <a:cs typeface="Arial"/>
              </a:rPr>
              <a:t> </a:t>
            </a:r>
            <a:r>
              <a:rPr lang="vi-VN" err="1">
                <a:latin typeface="Arial"/>
                <a:ea typeface="+mn-lt"/>
                <a:cs typeface="Arial"/>
              </a:rPr>
              <a:t>trạng</a:t>
            </a:r>
            <a:r>
              <a:rPr lang="vi-VN">
                <a:latin typeface="Arial"/>
                <a:ea typeface="+mn-lt"/>
                <a:cs typeface="Arial"/>
              </a:rPr>
              <a:t> trung </a:t>
            </a:r>
            <a:r>
              <a:rPr lang="vi-VN" err="1">
                <a:latin typeface="Arial"/>
                <a:ea typeface="+mn-lt"/>
                <a:cs typeface="Arial"/>
              </a:rPr>
              <a:t>bình</a:t>
            </a:r>
            <a:r>
              <a:rPr lang="vi-VN">
                <a:latin typeface="Arial"/>
                <a:ea typeface="+mn-lt"/>
                <a:cs typeface="Arial"/>
              </a:rPr>
              <a:t> , CN 45kg, </a:t>
            </a:r>
            <a:r>
              <a:rPr lang="vi-VN" err="1">
                <a:latin typeface="Arial"/>
                <a:ea typeface="+mn-lt"/>
                <a:cs typeface="Arial"/>
              </a:rPr>
              <a:t>chiều</a:t>
            </a:r>
            <a:r>
              <a:rPr lang="vi-VN">
                <a:latin typeface="Arial"/>
                <a:ea typeface="+mn-lt"/>
                <a:cs typeface="Arial"/>
              </a:rPr>
              <a:t> cao 1m65  BMI: 22 </a:t>
            </a:r>
            <a:r>
              <a:rPr lang="vi-VN" err="1">
                <a:latin typeface="Arial"/>
                <a:ea typeface="+mn-lt"/>
                <a:cs typeface="Arial"/>
              </a:rPr>
              <a:t>kg</a:t>
            </a:r>
            <a:r>
              <a:rPr lang="vi-VN">
                <a:latin typeface="Arial"/>
                <a:ea typeface="+mn-lt"/>
                <a:cs typeface="Arial"/>
              </a:rPr>
              <a:t>/m2 </a:t>
            </a:r>
            <a:endParaRPr lang="vi-VN"/>
          </a:p>
          <a:p>
            <a:r>
              <a:rPr lang="vi-VN">
                <a:latin typeface="Arial"/>
                <a:cs typeface="Arial"/>
              </a:rPr>
              <a:t>Niêm </a:t>
            </a:r>
            <a:r>
              <a:rPr lang="vi-VN" err="1">
                <a:latin typeface="Arial"/>
                <a:cs typeface="Arial"/>
              </a:rPr>
              <a:t>hồng</a:t>
            </a:r>
            <a:r>
              <a:rPr lang="vi-VN">
                <a:latin typeface="Arial"/>
                <a:cs typeface="Arial"/>
              </a:rPr>
              <a:t> </a:t>
            </a:r>
            <a:r>
              <a:rPr lang="vi-VN" err="1">
                <a:latin typeface="Arial"/>
                <a:cs typeface="Arial"/>
              </a:rPr>
              <a:t>nhạt</a:t>
            </a:r>
          </a:p>
          <a:p>
            <a:r>
              <a:rPr lang="vi-VN" err="1">
                <a:latin typeface="Arial"/>
                <a:ea typeface="+mn-lt"/>
                <a:cs typeface="Arial"/>
              </a:rPr>
              <a:t>Hạch</a:t>
            </a:r>
            <a:r>
              <a:rPr lang="vi-VN">
                <a:latin typeface="Arial"/>
                <a:ea typeface="+mn-lt"/>
                <a:cs typeface="Arial"/>
              </a:rPr>
              <a:t> </a:t>
            </a:r>
            <a:r>
              <a:rPr lang="vi-VN" err="1">
                <a:latin typeface="Arial"/>
                <a:ea typeface="+mn-lt"/>
                <a:cs typeface="Arial"/>
              </a:rPr>
              <a:t>cổ</a:t>
            </a:r>
            <a:r>
              <a:rPr lang="vi-VN">
                <a:latin typeface="Arial"/>
                <a:ea typeface="+mn-lt"/>
                <a:cs typeface="Arial"/>
              </a:rPr>
              <a:t>, </a:t>
            </a:r>
            <a:r>
              <a:rPr lang="vi-VN" err="1">
                <a:latin typeface="Arial"/>
                <a:ea typeface="+mn-lt"/>
                <a:cs typeface="Arial"/>
              </a:rPr>
              <a:t>hạch</a:t>
            </a:r>
            <a:r>
              <a:rPr lang="vi-VN">
                <a:latin typeface="Arial"/>
                <a:ea typeface="+mn-lt"/>
                <a:cs typeface="Arial"/>
              </a:rPr>
              <a:t> </a:t>
            </a:r>
            <a:r>
              <a:rPr lang="vi-VN" err="1">
                <a:latin typeface="Arial"/>
                <a:ea typeface="+mn-lt"/>
                <a:cs typeface="Arial"/>
              </a:rPr>
              <a:t>bẹn</a:t>
            </a:r>
            <a:r>
              <a:rPr lang="vi-VN">
                <a:latin typeface="Arial"/>
                <a:ea typeface="+mn-lt"/>
                <a:cs typeface="Arial"/>
              </a:rPr>
              <a:t> </a:t>
            </a:r>
            <a:r>
              <a:rPr lang="vi-VN" err="1">
                <a:latin typeface="Arial"/>
                <a:ea typeface="+mn-lt"/>
                <a:cs typeface="Arial"/>
              </a:rPr>
              <a:t>và</a:t>
            </a:r>
            <a:r>
              <a:rPr lang="vi-VN">
                <a:latin typeface="Arial"/>
                <a:ea typeface="+mn-lt"/>
                <a:cs typeface="Arial"/>
              </a:rPr>
              <a:t> </a:t>
            </a:r>
            <a:r>
              <a:rPr lang="vi-VN" err="1">
                <a:latin typeface="Arial"/>
                <a:ea typeface="+mn-lt"/>
                <a:cs typeface="Arial"/>
              </a:rPr>
              <a:t>hạch</a:t>
            </a:r>
            <a:r>
              <a:rPr lang="vi-VN">
                <a:latin typeface="Arial"/>
                <a:ea typeface="+mn-lt"/>
                <a:cs typeface="Arial"/>
              </a:rPr>
              <a:t> </a:t>
            </a:r>
            <a:r>
              <a:rPr lang="vi-VN" err="1">
                <a:latin typeface="Arial"/>
                <a:ea typeface="+mn-lt"/>
                <a:cs typeface="Arial"/>
              </a:rPr>
              <a:t>thượng</a:t>
            </a:r>
            <a:r>
              <a:rPr lang="vi-VN">
                <a:latin typeface="Arial"/>
                <a:ea typeface="+mn-lt"/>
                <a:cs typeface="Arial"/>
              </a:rPr>
              <a:t> </a:t>
            </a:r>
            <a:r>
              <a:rPr lang="vi-VN" err="1">
                <a:latin typeface="Arial"/>
                <a:ea typeface="+mn-lt"/>
                <a:cs typeface="Arial"/>
              </a:rPr>
              <a:t>đòn</a:t>
            </a:r>
            <a:r>
              <a:rPr lang="vi-VN">
                <a:latin typeface="Arial"/>
                <a:ea typeface="+mn-lt"/>
                <a:cs typeface="Arial"/>
              </a:rPr>
              <a:t> </a:t>
            </a:r>
            <a:r>
              <a:rPr lang="vi-VN" err="1">
                <a:latin typeface="Arial"/>
                <a:ea typeface="+mn-lt"/>
                <a:cs typeface="Arial"/>
              </a:rPr>
              <a:t>trái</a:t>
            </a:r>
            <a:r>
              <a:rPr lang="vi-VN">
                <a:latin typeface="Arial"/>
                <a:ea typeface="+mn-lt"/>
                <a:cs typeface="Arial"/>
              </a:rPr>
              <a:t> không </a:t>
            </a:r>
            <a:r>
              <a:rPr lang="vi-VN" err="1">
                <a:latin typeface="Arial"/>
                <a:ea typeface="+mn-lt"/>
                <a:cs typeface="Arial"/>
              </a:rPr>
              <a:t>sờ</a:t>
            </a:r>
            <a:r>
              <a:rPr lang="vi-VN">
                <a:latin typeface="Arial"/>
                <a:ea typeface="+mn-lt"/>
                <a:cs typeface="Arial"/>
              </a:rPr>
              <a:t> </a:t>
            </a:r>
            <a:r>
              <a:rPr lang="vi-VN" err="1">
                <a:latin typeface="Arial"/>
                <a:ea typeface="+mn-lt"/>
                <a:cs typeface="Arial"/>
              </a:rPr>
              <a:t>chạm</a:t>
            </a:r>
            <a:r>
              <a:rPr lang="vi-VN">
                <a:latin typeface="Arial"/>
                <a:ea typeface="+mn-lt"/>
                <a:cs typeface="Arial"/>
              </a:rPr>
              <a:t> </a:t>
            </a:r>
            <a:endParaRPr lang="vi-VN"/>
          </a:p>
          <a:p>
            <a:r>
              <a:rPr lang="vi-VN">
                <a:latin typeface="Arial"/>
                <a:ea typeface="+mn-lt"/>
                <a:cs typeface="Arial"/>
              </a:rPr>
              <a:t>Không </a:t>
            </a:r>
            <a:r>
              <a:rPr lang="vi-VN" err="1">
                <a:latin typeface="Arial"/>
                <a:ea typeface="+mn-lt"/>
                <a:cs typeface="Arial"/>
              </a:rPr>
              <a:t>dấu</a:t>
            </a:r>
            <a:r>
              <a:rPr lang="vi-VN">
                <a:latin typeface="Arial"/>
                <a:ea typeface="+mn-lt"/>
                <a:cs typeface="Arial"/>
              </a:rPr>
              <a:t> </a:t>
            </a:r>
            <a:r>
              <a:rPr lang="vi-VN" err="1">
                <a:latin typeface="Arial"/>
                <a:ea typeface="+mn-lt"/>
                <a:cs typeface="Arial"/>
              </a:rPr>
              <a:t>mất</a:t>
            </a:r>
            <a:r>
              <a:rPr lang="vi-VN">
                <a:latin typeface="Arial"/>
                <a:ea typeface="+mn-lt"/>
                <a:cs typeface="Arial"/>
              </a:rPr>
              <a:t> </a:t>
            </a:r>
            <a:r>
              <a:rPr lang="vi-VN" err="1">
                <a:latin typeface="Arial"/>
                <a:ea typeface="+mn-lt"/>
                <a:cs typeface="Arial"/>
              </a:rPr>
              <a:t>nước</a:t>
            </a:r>
            <a:r>
              <a:rPr lang="vi-VN">
                <a:latin typeface="Arial"/>
                <a:ea typeface="+mn-lt"/>
                <a:cs typeface="Arial"/>
              </a:rPr>
              <a:t>  </a:t>
            </a:r>
            <a:endParaRPr lang="vi-VN"/>
          </a:p>
        </p:txBody>
      </p:sp>
    </p:spTree>
    <p:extLst>
      <p:ext uri="{BB962C8B-B14F-4D97-AF65-F5344CB8AC3E}">
        <p14:creationId xmlns:p14="http://schemas.microsoft.com/office/powerpoint/2010/main" val="3851266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B713AD4-5BCC-D1ED-989C-5EEE45081E8D}"/>
              </a:ext>
            </a:extLst>
          </p:cNvPr>
          <p:cNvSpPr>
            <a:spLocks noGrp="1"/>
          </p:cNvSpPr>
          <p:nvPr>
            <p:ph type="title"/>
          </p:nvPr>
        </p:nvSpPr>
        <p:spPr/>
        <p:txBody>
          <a:bodyPr/>
          <a:lstStyle/>
          <a:p>
            <a:r>
              <a:rPr lang="vi-VN" b="1">
                <a:latin typeface="Calibri"/>
                <a:cs typeface="Calibri"/>
              </a:rPr>
              <a:t>2. </a:t>
            </a:r>
            <a:r>
              <a:rPr lang="vi-VN" b="1" err="1">
                <a:latin typeface="Calibri"/>
                <a:cs typeface="Calibri"/>
              </a:rPr>
              <a:t>Khám</a:t>
            </a:r>
            <a:r>
              <a:rPr lang="vi-VN" b="1">
                <a:latin typeface="Calibri"/>
                <a:cs typeface="Calibri"/>
              </a:rPr>
              <a:t> </a:t>
            </a:r>
            <a:r>
              <a:rPr lang="vi-VN" b="1" err="1">
                <a:latin typeface="Calibri"/>
                <a:cs typeface="Calibri"/>
              </a:rPr>
              <a:t>các</a:t>
            </a:r>
            <a:r>
              <a:rPr lang="vi-VN" b="1">
                <a:latin typeface="Calibri"/>
                <a:cs typeface="Calibri"/>
              </a:rPr>
              <a:t> cơ quan </a:t>
            </a:r>
            <a:endParaRPr lang="vi-VN"/>
          </a:p>
        </p:txBody>
      </p:sp>
      <p:sp>
        <p:nvSpPr>
          <p:cNvPr id="3" name="Chỗ dành sẵn cho Nội dung 2">
            <a:extLst>
              <a:ext uri="{FF2B5EF4-FFF2-40B4-BE49-F238E27FC236}">
                <a16:creationId xmlns:a16="http://schemas.microsoft.com/office/drawing/2014/main" id="{6EAF7D7D-2B2E-846C-E442-EB399A12EDA5}"/>
              </a:ext>
            </a:extLst>
          </p:cNvPr>
          <p:cNvSpPr>
            <a:spLocks noGrp="1"/>
          </p:cNvSpPr>
          <p:nvPr>
            <p:ph idx="1"/>
          </p:nvPr>
        </p:nvSpPr>
        <p:spPr>
          <a:xfrm>
            <a:off x="1466227" y="1781929"/>
            <a:ext cx="8596668" cy="3880773"/>
          </a:xfrm>
        </p:spPr>
        <p:txBody>
          <a:bodyPr vert="horz" lIns="91440" tIns="45720" rIns="91440" bIns="45720" rtlCol="0" anchor="t">
            <a:normAutofit fontScale="92500" lnSpcReduction="20000"/>
          </a:bodyPr>
          <a:lstStyle/>
          <a:p>
            <a:pPr>
              <a:lnSpc>
                <a:spcPct val="90000"/>
              </a:lnSpc>
              <a:spcBef>
                <a:spcPts val="1200"/>
              </a:spcBef>
              <a:spcAft>
                <a:spcPts val="200"/>
              </a:spcAft>
            </a:pPr>
            <a:endParaRPr lang="vi-VN" b="1">
              <a:latin typeface="Calibri"/>
              <a:ea typeface="+mn-lt"/>
              <a:cs typeface="Calibri"/>
            </a:endParaRPr>
          </a:p>
          <a:p>
            <a:pPr>
              <a:lnSpc>
                <a:spcPct val="90000"/>
              </a:lnSpc>
              <a:spcBef>
                <a:spcPts val="1200"/>
              </a:spcBef>
              <a:spcAft>
                <a:spcPts val="200"/>
              </a:spcAft>
            </a:pPr>
            <a:r>
              <a:rPr lang="vi-VN" b="1">
                <a:latin typeface="Calibri"/>
                <a:cs typeface="Calibri"/>
              </a:rPr>
              <a:t>a. </a:t>
            </a:r>
            <a:r>
              <a:rPr lang="vi-VN" b="1" err="1">
                <a:latin typeface="Calibri"/>
                <a:cs typeface="Calibri"/>
              </a:rPr>
              <a:t>Đầu</a:t>
            </a:r>
            <a:r>
              <a:rPr lang="vi-VN" b="1">
                <a:latin typeface="Calibri"/>
                <a:cs typeface="Calibri"/>
              </a:rPr>
              <a:t> </a:t>
            </a:r>
            <a:r>
              <a:rPr lang="vi-VN" b="1" err="1">
                <a:latin typeface="Calibri"/>
                <a:cs typeface="Calibri"/>
              </a:rPr>
              <a:t>mặt</a:t>
            </a:r>
            <a:r>
              <a:rPr lang="vi-VN" b="1">
                <a:latin typeface="Calibri"/>
                <a:cs typeface="Calibri"/>
              </a:rPr>
              <a:t> </a:t>
            </a:r>
            <a:r>
              <a:rPr lang="vi-VN" b="1" err="1">
                <a:latin typeface="Calibri"/>
                <a:cs typeface="Calibri"/>
              </a:rPr>
              <a:t>cổ</a:t>
            </a:r>
            <a:r>
              <a:rPr lang="vi-VN" b="1">
                <a:latin typeface="Calibri"/>
                <a:cs typeface="Calibri"/>
              </a:rPr>
              <a:t> </a:t>
            </a:r>
            <a:endParaRPr lang="en-US">
              <a:ea typeface="+mn-lt"/>
              <a:cs typeface="+mn-lt"/>
            </a:endParaRPr>
          </a:p>
          <a:p>
            <a:pPr marL="0" indent="0">
              <a:lnSpc>
                <a:spcPct val="90000"/>
              </a:lnSpc>
              <a:spcBef>
                <a:spcPts val="1200"/>
              </a:spcBef>
              <a:spcAft>
                <a:spcPts val="200"/>
              </a:spcAft>
              <a:buNone/>
            </a:pPr>
            <a:r>
              <a:rPr lang="vi-VN">
                <a:latin typeface="Calibri"/>
                <a:cs typeface="Calibri"/>
              </a:rPr>
              <a:t>Cân </a:t>
            </a:r>
            <a:r>
              <a:rPr lang="vi-VN" err="1">
                <a:latin typeface="Calibri"/>
                <a:cs typeface="Calibri"/>
              </a:rPr>
              <a:t>đối</a:t>
            </a:r>
            <a:r>
              <a:rPr lang="vi-VN">
                <a:latin typeface="Calibri"/>
                <a:cs typeface="Calibri"/>
              </a:rPr>
              <a:t>. Môi không khô, </a:t>
            </a:r>
            <a:r>
              <a:rPr lang="vi-VN" err="1">
                <a:latin typeface="Calibri"/>
                <a:cs typeface="Calibri"/>
              </a:rPr>
              <a:t>lưỡi</a:t>
            </a:r>
            <a:r>
              <a:rPr lang="vi-VN">
                <a:latin typeface="Calibri"/>
                <a:cs typeface="Calibri"/>
              </a:rPr>
              <a:t> không dơ. </a:t>
            </a:r>
            <a:endParaRPr lang="en-US">
              <a:latin typeface="Trebuchet MS" panose="020B0603020202020204"/>
              <a:cs typeface="Calibri"/>
            </a:endParaRPr>
          </a:p>
          <a:p>
            <a:pPr marL="0" indent="0">
              <a:lnSpc>
                <a:spcPct val="90000"/>
              </a:lnSpc>
              <a:spcBef>
                <a:spcPts val="1200"/>
              </a:spcBef>
              <a:spcAft>
                <a:spcPts val="200"/>
              </a:spcAft>
              <a:buNone/>
            </a:pPr>
            <a:r>
              <a:rPr lang="vi-VN" err="1">
                <a:latin typeface="Calibri"/>
                <a:cs typeface="Calibri"/>
              </a:rPr>
              <a:t>Tuyến</a:t>
            </a:r>
            <a:r>
              <a:rPr lang="vi-VN">
                <a:latin typeface="Calibri"/>
                <a:cs typeface="Calibri"/>
              </a:rPr>
              <a:t> </a:t>
            </a:r>
            <a:r>
              <a:rPr lang="vi-VN" err="1">
                <a:latin typeface="Calibri"/>
                <a:cs typeface="Calibri"/>
              </a:rPr>
              <a:t>giáp</a:t>
            </a:r>
            <a:r>
              <a:rPr lang="vi-VN">
                <a:latin typeface="Calibri"/>
                <a:cs typeface="Calibri"/>
              </a:rPr>
              <a:t> không to. </a:t>
            </a:r>
            <a:endParaRPr lang="en-US">
              <a:ea typeface="+mn-lt"/>
              <a:cs typeface="+mn-lt"/>
            </a:endParaRPr>
          </a:p>
          <a:p>
            <a:pPr>
              <a:lnSpc>
                <a:spcPct val="90000"/>
              </a:lnSpc>
              <a:spcBef>
                <a:spcPts val="1200"/>
              </a:spcBef>
              <a:spcAft>
                <a:spcPts val="200"/>
              </a:spcAft>
            </a:pPr>
            <a:r>
              <a:rPr lang="vi-VN" b="1">
                <a:latin typeface="Calibri"/>
                <a:cs typeface="Calibri"/>
              </a:rPr>
              <a:t>b. </a:t>
            </a:r>
            <a:r>
              <a:rPr lang="vi-VN" b="1" err="1">
                <a:latin typeface="Calibri"/>
                <a:cs typeface="Calibri"/>
              </a:rPr>
              <a:t>Ngực</a:t>
            </a:r>
            <a:r>
              <a:rPr lang="vi-VN" b="1">
                <a:latin typeface="Calibri"/>
                <a:cs typeface="Calibri"/>
              </a:rPr>
              <a:t> </a:t>
            </a:r>
            <a:endParaRPr lang="vi-VN">
              <a:ea typeface="+mn-lt"/>
              <a:cs typeface="+mn-lt"/>
            </a:endParaRPr>
          </a:p>
          <a:p>
            <a:pPr marL="0" indent="0">
              <a:lnSpc>
                <a:spcPct val="90000"/>
              </a:lnSpc>
              <a:spcBef>
                <a:spcPts val="1200"/>
              </a:spcBef>
              <a:spcAft>
                <a:spcPts val="200"/>
              </a:spcAft>
              <a:buNone/>
            </a:pPr>
            <a:r>
              <a:rPr lang="vi-VN">
                <a:latin typeface="Calibri"/>
                <a:cs typeface="Calibri"/>
              </a:rPr>
              <a:t>Cân </a:t>
            </a:r>
            <a:r>
              <a:rPr lang="vi-VN" err="1">
                <a:latin typeface="Calibri"/>
                <a:cs typeface="Calibri"/>
              </a:rPr>
              <a:t>đối</a:t>
            </a:r>
            <a:r>
              <a:rPr lang="vi-VN">
                <a:latin typeface="Calibri"/>
                <a:cs typeface="Calibri"/>
              </a:rPr>
              <a:t>, di </a:t>
            </a:r>
            <a:r>
              <a:rPr lang="vi-VN" err="1">
                <a:latin typeface="Calibri"/>
                <a:cs typeface="Calibri"/>
              </a:rPr>
              <a:t>động</a:t>
            </a:r>
            <a:r>
              <a:rPr lang="vi-VN">
                <a:latin typeface="Calibri"/>
                <a:cs typeface="Calibri"/>
              </a:rPr>
              <a:t> </a:t>
            </a:r>
            <a:r>
              <a:rPr lang="vi-VN" err="1">
                <a:latin typeface="Calibri"/>
                <a:cs typeface="Calibri"/>
              </a:rPr>
              <a:t>đều</a:t>
            </a:r>
            <a:r>
              <a:rPr lang="vi-VN">
                <a:latin typeface="Calibri"/>
                <a:cs typeface="Calibri"/>
              </a:rPr>
              <a:t> theo </a:t>
            </a:r>
            <a:r>
              <a:rPr lang="vi-VN" err="1">
                <a:latin typeface="Calibri"/>
                <a:cs typeface="Calibri"/>
              </a:rPr>
              <a:t>nhịp</a:t>
            </a:r>
            <a:r>
              <a:rPr lang="vi-VN">
                <a:latin typeface="Calibri"/>
                <a:cs typeface="Calibri"/>
              </a:rPr>
              <a:t> </a:t>
            </a:r>
            <a:r>
              <a:rPr lang="vi-VN" err="1">
                <a:latin typeface="Calibri"/>
                <a:cs typeface="Calibri"/>
              </a:rPr>
              <a:t>thở</a:t>
            </a:r>
            <a:r>
              <a:rPr lang="vi-VN">
                <a:latin typeface="Calibri"/>
                <a:cs typeface="Calibri"/>
              </a:rPr>
              <a:t> </a:t>
            </a:r>
            <a:endParaRPr lang="en-US">
              <a:ea typeface="+mn-lt"/>
              <a:cs typeface="+mn-lt"/>
            </a:endParaRPr>
          </a:p>
          <a:p>
            <a:pPr marL="0" indent="0">
              <a:lnSpc>
                <a:spcPct val="90000"/>
              </a:lnSpc>
              <a:spcBef>
                <a:spcPts val="1200"/>
              </a:spcBef>
              <a:spcAft>
                <a:spcPts val="200"/>
              </a:spcAft>
              <a:buNone/>
            </a:pPr>
            <a:r>
              <a:rPr lang="vi-VN">
                <a:latin typeface="Calibri"/>
                <a:cs typeface="Calibri"/>
              </a:rPr>
              <a:t>Tim </a:t>
            </a:r>
            <a:r>
              <a:rPr lang="vi-VN" err="1">
                <a:latin typeface="Calibri"/>
                <a:cs typeface="Calibri"/>
              </a:rPr>
              <a:t>đều</a:t>
            </a:r>
            <a:r>
              <a:rPr lang="vi-VN">
                <a:latin typeface="Calibri"/>
                <a:cs typeface="Calibri"/>
              </a:rPr>
              <a:t> </a:t>
            </a:r>
            <a:r>
              <a:rPr lang="vi-VN" err="1">
                <a:latin typeface="Calibri"/>
                <a:cs typeface="Calibri"/>
              </a:rPr>
              <a:t>rõ</a:t>
            </a:r>
            <a:r>
              <a:rPr lang="vi-VN">
                <a:latin typeface="Calibri"/>
                <a:cs typeface="Calibri"/>
              </a:rPr>
              <a:t> </a:t>
            </a:r>
            <a:r>
              <a:rPr lang="en-US">
                <a:latin typeface="Calibri"/>
                <a:cs typeface="Calibri"/>
              </a:rPr>
              <a:t>86</a:t>
            </a:r>
            <a:r>
              <a:rPr lang="vi-VN">
                <a:latin typeface="Calibri"/>
                <a:cs typeface="Calibri"/>
              </a:rPr>
              <a:t> </a:t>
            </a:r>
            <a:r>
              <a:rPr lang="vi-VN" err="1">
                <a:latin typeface="Calibri"/>
                <a:cs typeface="Calibri"/>
              </a:rPr>
              <a:t>lần</a:t>
            </a:r>
            <a:r>
              <a:rPr lang="vi-VN">
                <a:latin typeface="Calibri"/>
                <a:cs typeface="Calibri"/>
              </a:rPr>
              <a:t>/p ,không âm </a:t>
            </a:r>
            <a:r>
              <a:rPr lang="vi-VN" err="1">
                <a:latin typeface="Calibri"/>
                <a:cs typeface="Calibri"/>
              </a:rPr>
              <a:t>thổi</a:t>
            </a:r>
            <a:r>
              <a:rPr lang="vi-VN">
                <a:latin typeface="Calibri"/>
                <a:cs typeface="Calibri"/>
              </a:rPr>
              <a:t> </a:t>
            </a:r>
            <a:endParaRPr lang="en-US">
              <a:ea typeface="+mn-lt"/>
              <a:cs typeface="+mn-lt"/>
            </a:endParaRPr>
          </a:p>
          <a:p>
            <a:pPr marL="0" indent="0">
              <a:lnSpc>
                <a:spcPct val="90000"/>
              </a:lnSpc>
              <a:spcBef>
                <a:spcPts val="1200"/>
              </a:spcBef>
              <a:spcAft>
                <a:spcPts val="200"/>
              </a:spcAft>
              <a:buNone/>
            </a:pPr>
            <a:r>
              <a:rPr lang="vi-VN" err="1">
                <a:latin typeface="Calibri"/>
                <a:cs typeface="Calibri"/>
              </a:rPr>
              <a:t>Phổi</a:t>
            </a:r>
            <a:r>
              <a:rPr lang="vi-VN">
                <a:latin typeface="Calibri"/>
                <a:cs typeface="Calibri"/>
              </a:rPr>
              <a:t> âm </a:t>
            </a:r>
            <a:r>
              <a:rPr lang="vi-VN" err="1">
                <a:latin typeface="Calibri"/>
                <a:cs typeface="Calibri"/>
              </a:rPr>
              <a:t>phế</a:t>
            </a:r>
            <a:r>
              <a:rPr lang="vi-VN">
                <a:latin typeface="Calibri"/>
                <a:cs typeface="Calibri"/>
              </a:rPr>
              <a:t> </a:t>
            </a:r>
            <a:r>
              <a:rPr lang="vi-VN" err="1">
                <a:latin typeface="Calibri"/>
                <a:cs typeface="Calibri"/>
              </a:rPr>
              <a:t>bào</a:t>
            </a:r>
            <a:r>
              <a:rPr lang="vi-VN">
                <a:latin typeface="Calibri"/>
                <a:cs typeface="Calibri"/>
              </a:rPr>
              <a:t> êm </a:t>
            </a:r>
            <a:r>
              <a:rPr lang="vi-VN" err="1">
                <a:latin typeface="Calibri"/>
                <a:cs typeface="Calibri"/>
              </a:rPr>
              <a:t>dịu</a:t>
            </a:r>
            <a:r>
              <a:rPr lang="vi-VN">
                <a:latin typeface="Calibri"/>
                <a:cs typeface="Calibri"/>
              </a:rPr>
              <a:t>, </a:t>
            </a:r>
            <a:r>
              <a:rPr lang="vi-VN" err="1">
                <a:latin typeface="Calibri"/>
                <a:cs typeface="Calibri"/>
              </a:rPr>
              <a:t>đều</a:t>
            </a:r>
            <a:r>
              <a:rPr lang="vi-VN">
                <a:latin typeface="Calibri"/>
                <a:cs typeface="Calibri"/>
              </a:rPr>
              <a:t> hai bên, không </a:t>
            </a:r>
            <a:r>
              <a:rPr lang="vi-VN" err="1">
                <a:latin typeface="Calibri"/>
                <a:cs typeface="Calibri"/>
              </a:rPr>
              <a:t>rale</a:t>
            </a:r>
            <a:endParaRPr lang="en-US">
              <a:ea typeface="+mn-lt"/>
              <a:cs typeface="+mn-lt"/>
            </a:endParaRPr>
          </a:p>
          <a:p>
            <a:endParaRPr lang="vi-VN">
              <a:latin typeface="Arial"/>
              <a:cs typeface="Arial"/>
            </a:endParaRPr>
          </a:p>
        </p:txBody>
      </p:sp>
    </p:spTree>
    <p:extLst>
      <p:ext uri="{BB962C8B-B14F-4D97-AF65-F5344CB8AC3E}">
        <p14:creationId xmlns:p14="http://schemas.microsoft.com/office/powerpoint/2010/main" val="3663912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D4C1D30F-C92B-6E81-4366-4B82BE372E00}"/>
              </a:ext>
            </a:extLst>
          </p:cNvPr>
          <p:cNvSpPr>
            <a:spLocks noGrp="1"/>
          </p:cNvSpPr>
          <p:nvPr>
            <p:ph type="title"/>
          </p:nvPr>
        </p:nvSpPr>
        <p:spPr/>
        <p:txBody>
          <a:bodyPr/>
          <a:lstStyle/>
          <a:p>
            <a:r>
              <a:rPr lang="vi-VN" b="1">
                <a:latin typeface="Tahoma"/>
                <a:ea typeface="Tahoma"/>
                <a:cs typeface="Tahoma"/>
              </a:rPr>
              <a:t>c. </a:t>
            </a:r>
            <a:r>
              <a:rPr lang="vi-VN" b="1" err="1">
                <a:latin typeface="Tahoma"/>
                <a:ea typeface="Tahoma"/>
                <a:cs typeface="Tahoma"/>
              </a:rPr>
              <a:t>Khám</a:t>
            </a:r>
            <a:r>
              <a:rPr lang="vi-VN" b="1">
                <a:latin typeface="Tahoma"/>
                <a:ea typeface="Tahoma"/>
                <a:cs typeface="Tahoma"/>
              </a:rPr>
              <a:t> </a:t>
            </a:r>
            <a:r>
              <a:rPr lang="vi-VN" b="1" err="1">
                <a:latin typeface="Tahoma"/>
                <a:ea typeface="Tahoma"/>
                <a:cs typeface="Tahoma"/>
              </a:rPr>
              <a:t>bụng</a:t>
            </a:r>
            <a:r>
              <a:rPr lang="vi-VN" b="1">
                <a:latin typeface="Tahoma"/>
                <a:ea typeface="Tahoma"/>
                <a:cs typeface="Tahoma"/>
              </a:rPr>
              <a:t>:</a:t>
            </a:r>
            <a:endParaRPr lang="vi-VN">
              <a:latin typeface="Tahoma"/>
              <a:ea typeface="Tahoma"/>
              <a:cs typeface="Tahoma"/>
            </a:endParaRPr>
          </a:p>
        </p:txBody>
      </p:sp>
      <p:sp>
        <p:nvSpPr>
          <p:cNvPr id="3" name="Chỗ dành sẵn cho Nội dung 2">
            <a:extLst>
              <a:ext uri="{FF2B5EF4-FFF2-40B4-BE49-F238E27FC236}">
                <a16:creationId xmlns:a16="http://schemas.microsoft.com/office/drawing/2014/main" id="{A4C7651D-BA3C-8579-33FD-A33103955CF6}"/>
              </a:ext>
            </a:extLst>
          </p:cNvPr>
          <p:cNvSpPr>
            <a:spLocks noGrp="1"/>
          </p:cNvSpPr>
          <p:nvPr>
            <p:ph idx="1"/>
          </p:nvPr>
        </p:nvSpPr>
        <p:spPr/>
        <p:txBody>
          <a:bodyPr vert="horz" lIns="91440" tIns="45720" rIns="91440" bIns="45720" rtlCol="0" anchor="t">
            <a:normAutofit lnSpcReduction="10000"/>
          </a:bodyPr>
          <a:lstStyle/>
          <a:p>
            <a:pPr>
              <a:lnSpc>
                <a:spcPct val="90000"/>
              </a:lnSpc>
              <a:spcBef>
                <a:spcPts val="1200"/>
              </a:spcBef>
              <a:spcAft>
                <a:spcPts val="200"/>
              </a:spcAft>
            </a:pPr>
            <a:endParaRPr lang="en-US" b="1">
              <a:latin typeface="Calibri"/>
              <a:ea typeface="+mn-lt"/>
              <a:cs typeface="Calibri"/>
            </a:endParaRPr>
          </a:p>
          <a:p>
            <a:pPr>
              <a:lnSpc>
                <a:spcPct val="90000"/>
              </a:lnSpc>
              <a:spcBef>
                <a:spcPts val="1200"/>
              </a:spcBef>
              <a:spcAft>
                <a:spcPts val="200"/>
              </a:spcAft>
            </a:pPr>
            <a:r>
              <a:rPr lang="en-US" err="1">
                <a:solidFill>
                  <a:schemeClr val="tx1"/>
                </a:solidFill>
                <a:latin typeface="Calibri"/>
                <a:cs typeface="Calibri"/>
              </a:rPr>
              <a:t>Bụng</a:t>
            </a:r>
            <a:r>
              <a:rPr lang="en-US">
                <a:solidFill>
                  <a:schemeClr val="tx1"/>
                </a:solidFill>
                <a:latin typeface="Calibri"/>
                <a:cs typeface="Calibri"/>
              </a:rPr>
              <a:t> </a:t>
            </a:r>
            <a:r>
              <a:rPr lang="en-US" err="1">
                <a:solidFill>
                  <a:schemeClr val="tx1"/>
                </a:solidFill>
                <a:latin typeface="Calibri"/>
                <a:cs typeface="Calibri"/>
              </a:rPr>
              <a:t>cân</a:t>
            </a:r>
            <a:r>
              <a:rPr lang="en-US">
                <a:solidFill>
                  <a:schemeClr val="tx1"/>
                </a:solidFill>
                <a:latin typeface="Calibri"/>
                <a:cs typeface="Calibri"/>
              </a:rPr>
              <a:t> </a:t>
            </a:r>
            <a:r>
              <a:rPr lang="en-US" err="1">
                <a:solidFill>
                  <a:schemeClr val="tx1"/>
                </a:solidFill>
                <a:latin typeface="Calibri"/>
                <a:cs typeface="Calibri"/>
              </a:rPr>
              <a:t>đối</a:t>
            </a:r>
            <a:r>
              <a:rPr lang="en-US">
                <a:solidFill>
                  <a:schemeClr val="tx1"/>
                </a:solidFill>
                <a:latin typeface="Calibri"/>
                <a:cs typeface="Calibri"/>
              </a:rPr>
              <a:t>, di </a:t>
            </a:r>
            <a:r>
              <a:rPr lang="en-US" err="1">
                <a:solidFill>
                  <a:schemeClr val="tx1"/>
                </a:solidFill>
                <a:latin typeface="Calibri"/>
                <a:cs typeface="Calibri"/>
              </a:rPr>
              <a:t>động</a:t>
            </a:r>
            <a:r>
              <a:rPr lang="en-US">
                <a:solidFill>
                  <a:schemeClr val="tx1"/>
                </a:solidFill>
                <a:latin typeface="Calibri"/>
                <a:cs typeface="Calibri"/>
              </a:rPr>
              <a:t> </a:t>
            </a:r>
            <a:r>
              <a:rPr lang="en-US" err="1">
                <a:solidFill>
                  <a:schemeClr val="tx1"/>
                </a:solidFill>
                <a:latin typeface="Calibri"/>
                <a:cs typeface="Calibri"/>
              </a:rPr>
              <a:t>đều</a:t>
            </a:r>
            <a:r>
              <a:rPr lang="en-US">
                <a:solidFill>
                  <a:schemeClr val="tx1"/>
                </a:solidFill>
                <a:latin typeface="Calibri"/>
                <a:cs typeface="Calibri"/>
              </a:rPr>
              <a:t> </a:t>
            </a:r>
            <a:r>
              <a:rPr lang="en-US" err="1">
                <a:solidFill>
                  <a:schemeClr val="tx1"/>
                </a:solidFill>
                <a:latin typeface="Calibri"/>
                <a:cs typeface="Calibri"/>
              </a:rPr>
              <a:t>theo</a:t>
            </a:r>
            <a:r>
              <a:rPr lang="en-US">
                <a:solidFill>
                  <a:schemeClr val="tx1"/>
                </a:solidFill>
                <a:latin typeface="Calibri"/>
                <a:cs typeface="Calibri"/>
              </a:rPr>
              <a:t> </a:t>
            </a:r>
            <a:r>
              <a:rPr lang="en-US" err="1">
                <a:solidFill>
                  <a:schemeClr val="tx1"/>
                </a:solidFill>
                <a:latin typeface="Calibri"/>
                <a:cs typeface="Calibri"/>
              </a:rPr>
              <a:t>nhịp</a:t>
            </a:r>
            <a:r>
              <a:rPr lang="en-US">
                <a:solidFill>
                  <a:schemeClr val="tx1"/>
                </a:solidFill>
                <a:latin typeface="Calibri"/>
                <a:cs typeface="Calibri"/>
              </a:rPr>
              <a:t> </a:t>
            </a:r>
            <a:r>
              <a:rPr lang="en-US" err="1">
                <a:solidFill>
                  <a:schemeClr val="tx1"/>
                </a:solidFill>
                <a:latin typeface="Calibri"/>
                <a:cs typeface="Calibri"/>
              </a:rPr>
              <a:t>thở</a:t>
            </a:r>
            <a:r>
              <a:rPr lang="en-US">
                <a:solidFill>
                  <a:schemeClr val="tx1"/>
                </a:solidFill>
                <a:latin typeface="Calibri"/>
                <a:cs typeface="Calibri"/>
              </a:rPr>
              <a:t>, </a:t>
            </a:r>
            <a:r>
              <a:rPr lang="en-US" err="1">
                <a:solidFill>
                  <a:schemeClr val="tx1"/>
                </a:solidFill>
                <a:latin typeface="Calibri"/>
                <a:cs typeface="Calibri"/>
              </a:rPr>
              <a:t>không</a:t>
            </a:r>
            <a:r>
              <a:rPr lang="en-US">
                <a:solidFill>
                  <a:schemeClr val="tx1"/>
                </a:solidFill>
                <a:latin typeface="Calibri"/>
                <a:cs typeface="Calibri"/>
              </a:rPr>
              <a:t> </a:t>
            </a:r>
            <a:r>
              <a:rPr lang="en-US" err="1">
                <a:solidFill>
                  <a:schemeClr val="tx1"/>
                </a:solidFill>
                <a:latin typeface="Calibri"/>
                <a:cs typeface="Calibri"/>
              </a:rPr>
              <a:t>tuần</a:t>
            </a:r>
            <a:r>
              <a:rPr lang="en-US">
                <a:solidFill>
                  <a:schemeClr val="tx1"/>
                </a:solidFill>
                <a:latin typeface="Calibri"/>
                <a:cs typeface="Calibri"/>
              </a:rPr>
              <a:t> </a:t>
            </a:r>
            <a:r>
              <a:rPr lang="en-US" err="1">
                <a:solidFill>
                  <a:schemeClr val="tx1"/>
                </a:solidFill>
                <a:latin typeface="Calibri"/>
                <a:cs typeface="Calibri"/>
              </a:rPr>
              <a:t>hoàn</a:t>
            </a:r>
            <a:r>
              <a:rPr lang="en-US">
                <a:solidFill>
                  <a:schemeClr val="tx1"/>
                </a:solidFill>
                <a:latin typeface="Calibri"/>
                <a:cs typeface="Calibri"/>
              </a:rPr>
              <a:t> </a:t>
            </a:r>
            <a:r>
              <a:rPr lang="en-US" err="1">
                <a:solidFill>
                  <a:schemeClr val="tx1"/>
                </a:solidFill>
                <a:latin typeface="Calibri"/>
                <a:cs typeface="Calibri"/>
              </a:rPr>
              <a:t>bàng</a:t>
            </a:r>
            <a:r>
              <a:rPr lang="en-US">
                <a:solidFill>
                  <a:schemeClr val="tx1"/>
                </a:solidFill>
                <a:latin typeface="Calibri"/>
                <a:cs typeface="Calibri"/>
              </a:rPr>
              <a:t> </a:t>
            </a:r>
            <a:r>
              <a:rPr lang="en-US" err="1">
                <a:solidFill>
                  <a:schemeClr val="tx1"/>
                </a:solidFill>
                <a:latin typeface="Calibri"/>
                <a:cs typeface="Calibri"/>
              </a:rPr>
              <a:t>hệ</a:t>
            </a:r>
            <a:r>
              <a:rPr lang="en-US">
                <a:solidFill>
                  <a:schemeClr val="tx1"/>
                </a:solidFill>
                <a:latin typeface="Calibri"/>
                <a:cs typeface="Calibri"/>
              </a:rPr>
              <a:t>, </a:t>
            </a:r>
            <a:r>
              <a:rPr lang="en-US" err="1">
                <a:solidFill>
                  <a:schemeClr val="tx1"/>
                </a:solidFill>
                <a:latin typeface="Calibri"/>
                <a:cs typeface="Calibri"/>
              </a:rPr>
              <a:t>không</a:t>
            </a:r>
            <a:r>
              <a:rPr lang="en-US">
                <a:solidFill>
                  <a:schemeClr val="tx1"/>
                </a:solidFill>
                <a:latin typeface="Calibri"/>
                <a:cs typeface="Calibri"/>
              </a:rPr>
              <a:t> </a:t>
            </a:r>
            <a:r>
              <a:rPr lang="en-US" err="1">
                <a:solidFill>
                  <a:schemeClr val="tx1"/>
                </a:solidFill>
                <a:latin typeface="Calibri"/>
                <a:cs typeface="Calibri"/>
              </a:rPr>
              <a:t>nhìn</a:t>
            </a:r>
            <a:r>
              <a:rPr lang="en-US">
                <a:solidFill>
                  <a:schemeClr val="tx1"/>
                </a:solidFill>
                <a:latin typeface="Calibri"/>
                <a:cs typeface="Calibri"/>
              </a:rPr>
              <a:t> </a:t>
            </a:r>
            <a:r>
              <a:rPr lang="en-US" err="1">
                <a:solidFill>
                  <a:schemeClr val="tx1"/>
                </a:solidFill>
                <a:latin typeface="Calibri"/>
                <a:cs typeface="Calibri"/>
              </a:rPr>
              <a:t>thấy</a:t>
            </a:r>
            <a:r>
              <a:rPr lang="en-US">
                <a:solidFill>
                  <a:schemeClr val="tx1"/>
                </a:solidFill>
                <a:latin typeface="Calibri"/>
                <a:cs typeface="Calibri"/>
              </a:rPr>
              <a:t> </a:t>
            </a:r>
            <a:r>
              <a:rPr lang="en-US" err="1">
                <a:solidFill>
                  <a:schemeClr val="tx1"/>
                </a:solidFill>
                <a:latin typeface="Calibri"/>
                <a:cs typeface="Calibri"/>
              </a:rPr>
              <a:t>khối</a:t>
            </a:r>
            <a:r>
              <a:rPr lang="en-US">
                <a:solidFill>
                  <a:schemeClr val="tx1"/>
                </a:solidFill>
                <a:latin typeface="Calibri"/>
                <a:cs typeface="Calibri"/>
              </a:rPr>
              <a:t> </a:t>
            </a:r>
            <a:r>
              <a:rPr lang="en-US" err="1">
                <a:solidFill>
                  <a:schemeClr val="tx1"/>
                </a:solidFill>
                <a:latin typeface="Calibri"/>
                <a:cs typeface="Calibri"/>
              </a:rPr>
              <a:t>bất</a:t>
            </a:r>
            <a:r>
              <a:rPr lang="en-US">
                <a:solidFill>
                  <a:schemeClr val="tx1"/>
                </a:solidFill>
                <a:latin typeface="Calibri"/>
                <a:cs typeface="Calibri"/>
              </a:rPr>
              <a:t> </a:t>
            </a:r>
            <a:r>
              <a:rPr lang="en-US" err="1">
                <a:solidFill>
                  <a:schemeClr val="tx1"/>
                </a:solidFill>
                <a:latin typeface="Calibri"/>
                <a:cs typeface="Calibri"/>
              </a:rPr>
              <a:t>thường</a:t>
            </a:r>
            <a:r>
              <a:rPr lang="en-US">
                <a:solidFill>
                  <a:schemeClr val="tx1"/>
                </a:solidFill>
                <a:latin typeface="Calibri"/>
                <a:cs typeface="Calibri"/>
              </a:rPr>
              <a:t>, </a:t>
            </a:r>
            <a:r>
              <a:rPr lang="en-US" err="1">
                <a:solidFill>
                  <a:schemeClr val="tx1"/>
                </a:solidFill>
                <a:latin typeface="Calibri"/>
                <a:cs typeface="Calibri"/>
              </a:rPr>
              <a:t>sẹo</a:t>
            </a:r>
            <a:r>
              <a:rPr lang="en-US">
                <a:solidFill>
                  <a:schemeClr val="tx1"/>
                </a:solidFill>
                <a:latin typeface="Calibri"/>
                <a:cs typeface="Calibri"/>
              </a:rPr>
              <a:t> </a:t>
            </a:r>
            <a:r>
              <a:rPr lang="en-US" err="1">
                <a:solidFill>
                  <a:schemeClr val="tx1"/>
                </a:solidFill>
                <a:latin typeface="Calibri"/>
                <a:cs typeface="Calibri"/>
              </a:rPr>
              <a:t>mổ</a:t>
            </a:r>
            <a:r>
              <a:rPr lang="en-US">
                <a:solidFill>
                  <a:schemeClr val="tx1"/>
                </a:solidFill>
                <a:latin typeface="Calibri"/>
                <a:cs typeface="Calibri"/>
              </a:rPr>
              <a:t> </a:t>
            </a:r>
            <a:r>
              <a:rPr lang="en-US" err="1">
                <a:solidFill>
                  <a:schemeClr val="tx1"/>
                </a:solidFill>
                <a:latin typeface="Calibri"/>
                <a:cs typeface="Calibri"/>
              </a:rPr>
              <a:t>cũ</a:t>
            </a:r>
            <a:r>
              <a:rPr lang="en-US">
                <a:solidFill>
                  <a:schemeClr val="tx1"/>
                </a:solidFill>
                <a:latin typeface="Calibri"/>
                <a:cs typeface="Calibri"/>
              </a:rPr>
              <a:t> </a:t>
            </a:r>
            <a:r>
              <a:rPr lang="en-US" err="1">
                <a:solidFill>
                  <a:schemeClr val="tx1"/>
                </a:solidFill>
                <a:latin typeface="Calibri"/>
                <a:cs typeface="Calibri"/>
              </a:rPr>
              <a:t>ngang</a:t>
            </a:r>
            <a:r>
              <a:rPr lang="en-US">
                <a:solidFill>
                  <a:schemeClr val="tx1"/>
                </a:solidFill>
                <a:latin typeface="Calibri"/>
                <a:cs typeface="Calibri"/>
              </a:rPr>
              <a:t> </a:t>
            </a:r>
            <a:r>
              <a:rPr lang="en-US" err="1">
                <a:solidFill>
                  <a:schemeClr val="tx1"/>
                </a:solidFill>
                <a:latin typeface="Calibri"/>
                <a:cs typeface="Calibri"/>
              </a:rPr>
              <a:t>trên</a:t>
            </a:r>
            <a:r>
              <a:rPr lang="en-US">
                <a:solidFill>
                  <a:schemeClr val="tx1"/>
                </a:solidFill>
                <a:latin typeface="Calibri"/>
                <a:cs typeface="Calibri"/>
              </a:rPr>
              <a:t> </a:t>
            </a:r>
            <a:r>
              <a:rPr lang="en-US" err="1">
                <a:solidFill>
                  <a:schemeClr val="tx1"/>
                </a:solidFill>
                <a:latin typeface="Calibri"/>
                <a:cs typeface="Calibri"/>
              </a:rPr>
              <a:t>xương</a:t>
            </a:r>
            <a:r>
              <a:rPr lang="en-US">
                <a:solidFill>
                  <a:schemeClr val="tx1"/>
                </a:solidFill>
                <a:latin typeface="Calibri"/>
                <a:cs typeface="Calibri"/>
              </a:rPr>
              <a:t> mu </a:t>
            </a:r>
            <a:r>
              <a:rPr lang="en-US" err="1">
                <a:solidFill>
                  <a:schemeClr val="tx1"/>
                </a:solidFill>
                <a:latin typeface="Calibri"/>
                <a:cs typeface="Calibri"/>
              </a:rPr>
              <a:t>khoảng</a:t>
            </a:r>
            <a:r>
              <a:rPr lang="en-US">
                <a:solidFill>
                  <a:schemeClr val="tx1"/>
                </a:solidFill>
                <a:latin typeface="Calibri"/>
                <a:cs typeface="Calibri"/>
              </a:rPr>
              <a:t> 12cm.</a:t>
            </a:r>
          </a:p>
          <a:p>
            <a:pPr>
              <a:lnSpc>
                <a:spcPct val="90000"/>
              </a:lnSpc>
              <a:spcBef>
                <a:spcPts val="1200"/>
              </a:spcBef>
              <a:spcAft>
                <a:spcPts val="200"/>
              </a:spcAft>
            </a:pPr>
            <a:r>
              <a:rPr lang="en-US">
                <a:solidFill>
                  <a:schemeClr val="tx1"/>
                </a:solidFill>
                <a:latin typeface="Calibri"/>
                <a:cs typeface="Calibri"/>
              </a:rPr>
              <a:t>Nghe: </a:t>
            </a:r>
            <a:r>
              <a:rPr lang="en-US" err="1">
                <a:solidFill>
                  <a:schemeClr val="tx1"/>
                </a:solidFill>
                <a:latin typeface="Calibri"/>
                <a:cs typeface="Calibri"/>
              </a:rPr>
              <a:t>nhu</a:t>
            </a:r>
            <a:r>
              <a:rPr lang="en-US">
                <a:solidFill>
                  <a:schemeClr val="tx1"/>
                </a:solidFill>
                <a:latin typeface="Calibri"/>
                <a:cs typeface="Calibri"/>
              </a:rPr>
              <a:t> </a:t>
            </a:r>
            <a:r>
              <a:rPr lang="en-US" err="1">
                <a:solidFill>
                  <a:schemeClr val="tx1"/>
                </a:solidFill>
                <a:latin typeface="Calibri"/>
                <a:cs typeface="Calibri"/>
              </a:rPr>
              <a:t>động</a:t>
            </a:r>
            <a:r>
              <a:rPr lang="en-US">
                <a:solidFill>
                  <a:schemeClr val="tx1"/>
                </a:solidFill>
                <a:latin typeface="Calibri"/>
                <a:cs typeface="Calibri"/>
              </a:rPr>
              <a:t> </a:t>
            </a:r>
            <a:r>
              <a:rPr lang="en-US" err="1">
                <a:solidFill>
                  <a:schemeClr val="tx1"/>
                </a:solidFill>
                <a:latin typeface="Calibri"/>
                <a:cs typeface="Calibri"/>
              </a:rPr>
              <a:t>ruột</a:t>
            </a:r>
            <a:r>
              <a:rPr lang="en-US">
                <a:solidFill>
                  <a:schemeClr val="tx1"/>
                </a:solidFill>
                <a:latin typeface="Calibri"/>
                <a:cs typeface="Calibri"/>
              </a:rPr>
              <a:t> 3 </a:t>
            </a:r>
            <a:r>
              <a:rPr lang="en-US" err="1">
                <a:solidFill>
                  <a:schemeClr val="tx1"/>
                </a:solidFill>
                <a:latin typeface="Calibri"/>
                <a:cs typeface="Calibri"/>
              </a:rPr>
              <a:t>lần</a:t>
            </a:r>
            <a:r>
              <a:rPr lang="en-US">
                <a:solidFill>
                  <a:schemeClr val="tx1"/>
                </a:solidFill>
                <a:latin typeface="Calibri"/>
                <a:cs typeface="Calibri"/>
              </a:rPr>
              <a:t>/p</a:t>
            </a:r>
            <a:endParaRPr lang="en-US">
              <a:solidFill>
                <a:schemeClr val="tx1"/>
              </a:solidFill>
              <a:ea typeface="+mn-lt"/>
              <a:cs typeface="+mn-lt"/>
            </a:endParaRPr>
          </a:p>
          <a:p>
            <a:pPr>
              <a:lnSpc>
                <a:spcPct val="90000"/>
              </a:lnSpc>
              <a:spcBef>
                <a:spcPts val="1200"/>
              </a:spcBef>
              <a:spcAft>
                <a:spcPts val="200"/>
              </a:spcAft>
            </a:pPr>
            <a:r>
              <a:rPr lang="vi-VN" err="1">
                <a:solidFill>
                  <a:schemeClr val="tx1"/>
                </a:solidFill>
                <a:latin typeface="Calibri"/>
                <a:cs typeface="Calibri"/>
              </a:rPr>
              <a:t>Gõ</a:t>
            </a:r>
            <a:r>
              <a:rPr lang="vi-VN">
                <a:solidFill>
                  <a:schemeClr val="tx1"/>
                </a:solidFill>
                <a:latin typeface="Calibri"/>
                <a:cs typeface="Calibri"/>
              </a:rPr>
              <a:t> </a:t>
            </a:r>
            <a:r>
              <a:rPr lang="en-US">
                <a:solidFill>
                  <a:schemeClr val="tx1"/>
                </a:solidFill>
                <a:latin typeface="Calibri"/>
                <a:cs typeface="Calibri"/>
              </a:rPr>
              <a:t>vang</a:t>
            </a:r>
            <a:r>
              <a:rPr lang="vi-VN">
                <a:solidFill>
                  <a:schemeClr val="tx1"/>
                </a:solidFill>
                <a:latin typeface="Calibri"/>
                <a:cs typeface="Calibri"/>
              </a:rPr>
              <a:t> quanh rốn.</a:t>
            </a:r>
            <a:endParaRPr lang="vi-VN">
              <a:solidFill>
                <a:schemeClr val="tx1"/>
              </a:solidFill>
              <a:latin typeface="Arial"/>
              <a:ea typeface="+mn-lt"/>
              <a:cs typeface="Arial"/>
            </a:endParaRPr>
          </a:p>
          <a:p>
            <a:pPr>
              <a:lnSpc>
                <a:spcPct val="90000"/>
              </a:lnSpc>
              <a:spcBef>
                <a:spcPts val="1200"/>
              </a:spcBef>
              <a:spcAft>
                <a:spcPts val="200"/>
              </a:spcAft>
            </a:pPr>
            <a:r>
              <a:rPr lang="vi-VN" err="1">
                <a:solidFill>
                  <a:schemeClr val="tx1"/>
                </a:solidFill>
                <a:latin typeface="Calibri"/>
                <a:cs typeface="Calibri"/>
              </a:rPr>
              <a:t>Bụng</a:t>
            </a:r>
            <a:r>
              <a:rPr lang="vi-VN">
                <a:solidFill>
                  <a:schemeClr val="tx1"/>
                </a:solidFill>
                <a:latin typeface="Calibri"/>
                <a:cs typeface="Calibri"/>
              </a:rPr>
              <a:t> </a:t>
            </a:r>
            <a:r>
              <a:rPr lang="vi-VN" err="1">
                <a:solidFill>
                  <a:schemeClr val="tx1"/>
                </a:solidFill>
                <a:latin typeface="Calibri"/>
                <a:cs typeface="Calibri"/>
              </a:rPr>
              <a:t>mềm</a:t>
            </a:r>
            <a:r>
              <a:rPr lang="vi-VN">
                <a:solidFill>
                  <a:schemeClr val="tx1"/>
                </a:solidFill>
                <a:latin typeface="Calibri"/>
                <a:cs typeface="Calibri"/>
              </a:rPr>
              <a:t>, ấ</a:t>
            </a:r>
            <a:r>
              <a:rPr lang="en-US">
                <a:solidFill>
                  <a:schemeClr val="tx1"/>
                </a:solidFill>
                <a:latin typeface="Calibri"/>
                <a:cs typeface="Calibri"/>
              </a:rPr>
              <a:t>n </a:t>
            </a:r>
            <a:r>
              <a:rPr lang="en-US" err="1">
                <a:solidFill>
                  <a:schemeClr val="tx1"/>
                </a:solidFill>
                <a:latin typeface="Calibri"/>
                <a:cs typeface="Calibri"/>
              </a:rPr>
              <a:t>đau</a:t>
            </a:r>
            <a:r>
              <a:rPr lang="en-US">
                <a:solidFill>
                  <a:schemeClr val="tx1"/>
                </a:solidFill>
                <a:latin typeface="Calibri"/>
                <a:cs typeface="Calibri"/>
              </a:rPr>
              <a:t> ½ </a:t>
            </a:r>
            <a:r>
              <a:rPr lang="en-US" err="1">
                <a:solidFill>
                  <a:schemeClr val="tx1"/>
                </a:solidFill>
                <a:latin typeface="Calibri"/>
                <a:cs typeface="Calibri"/>
              </a:rPr>
              <a:t>dưới</a:t>
            </a:r>
            <a:r>
              <a:rPr lang="en-US">
                <a:solidFill>
                  <a:schemeClr val="tx1"/>
                </a:solidFill>
                <a:latin typeface="Calibri"/>
                <a:cs typeface="Calibri"/>
              </a:rPr>
              <a:t> </a:t>
            </a:r>
            <a:r>
              <a:rPr lang="en-US" err="1">
                <a:solidFill>
                  <a:schemeClr val="tx1"/>
                </a:solidFill>
                <a:latin typeface="Calibri"/>
                <a:cs typeface="Calibri"/>
              </a:rPr>
              <a:t>rốn</a:t>
            </a:r>
            <a:r>
              <a:rPr lang="en-US">
                <a:solidFill>
                  <a:schemeClr val="tx1"/>
                </a:solidFill>
                <a:latin typeface="Calibri"/>
                <a:cs typeface="Calibri"/>
              </a:rPr>
              <a:t>, </a:t>
            </a:r>
            <a:r>
              <a:rPr lang="en-US" err="1">
                <a:solidFill>
                  <a:schemeClr val="tx1"/>
                </a:solidFill>
                <a:latin typeface="Calibri"/>
                <a:cs typeface="Calibri"/>
              </a:rPr>
              <a:t>đau</a:t>
            </a:r>
            <a:r>
              <a:rPr lang="en-US">
                <a:solidFill>
                  <a:schemeClr val="tx1"/>
                </a:solidFill>
                <a:latin typeface="Calibri"/>
                <a:cs typeface="Calibri"/>
              </a:rPr>
              <a:t> </a:t>
            </a:r>
            <a:r>
              <a:rPr lang="en-US" err="1">
                <a:solidFill>
                  <a:schemeClr val="tx1"/>
                </a:solidFill>
                <a:latin typeface="Calibri"/>
                <a:cs typeface="Calibri"/>
              </a:rPr>
              <a:t>nhiều</a:t>
            </a:r>
            <a:r>
              <a:rPr lang="en-US">
                <a:solidFill>
                  <a:schemeClr val="tx1"/>
                </a:solidFill>
                <a:latin typeface="Calibri"/>
                <a:cs typeface="Calibri"/>
              </a:rPr>
              <a:t> ở HCT, </a:t>
            </a:r>
            <a:r>
              <a:rPr lang="en-US" err="1">
                <a:solidFill>
                  <a:schemeClr val="tx1"/>
                </a:solidFill>
                <a:latin typeface="Calibri"/>
                <a:cs typeface="Calibri"/>
              </a:rPr>
              <a:t>không</a:t>
            </a:r>
            <a:r>
              <a:rPr lang="en-US">
                <a:solidFill>
                  <a:schemeClr val="tx1"/>
                </a:solidFill>
                <a:latin typeface="Calibri"/>
                <a:cs typeface="Calibri"/>
              </a:rPr>
              <a:t> </a:t>
            </a:r>
            <a:r>
              <a:rPr lang="en-US" err="1">
                <a:solidFill>
                  <a:schemeClr val="tx1"/>
                </a:solidFill>
                <a:latin typeface="Calibri"/>
                <a:cs typeface="Calibri"/>
              </a:rPr>
              <a:t>sờ</a:t>
            </a:r>
            <a:r>
              <a:rPr lang="en-US">
                <a:solidFill>
                  <a:schemeClr val="tx1"/>
                </a:solidFill>
                <a:latin typeface="Calibri"/>
                <a:cs typeface="Calibri"/>
              </a:rPr>
              <a:t> </a:t>
            </a:r>
            <a:r>
              <a:rPr lang="en-US" err="1">
                <a:solidFill>
                  <a:schemeClr val="tx1"/>
                </a:solidFill>
                <a:latin typeface="Calibri"/>
                <a:cs typeface="Calibri"/>
              </a:rPr>
              <a:t>thấy</a:t>
            </a:r>
            <a:r>
              <a:rPr lang="en-US">
                <a:solidFill>
                  <a:schemeClr val="tx1"/>
                </a:solidFill>
                <a:latin typeface="Calibri"/>
                <a:cs typeface="Calibri"/>
              </a:rPr>
              <a:t> </a:t>
            </a:r>
            <a:r>
              <a:rPr lang="en-US" err="1">
                <a:solidFill>
                  <a:schemeClr val="tx1"/>
                </a:solidFill>
                <a:latin typeface="Calibri"/>
                <a:cs typeface="Calibri"/>
              </a:rPr>
              <a:t>khối</a:t>
            </a:r>
            <a:r>
              <a:rPr lang="en-US">
                <a:solidFill>
                  <a:schemeClr val="tx1"/>
                </a:solidFill>
                <a:latin typeface="Calibri"/>
                <a:cs typeface="Calibri"/>
              </a:rPr>
              <a:t> </a:t>
            </a:r>
            <a:r>
              <a:rPr lang="en-US" err="1">
                <a:solidFill>
                  <a:schemeClr val="tx1"/>
                </a:solidFill>
                <a:latin typeface="Calibri"/>
                <a:cs typeface="Calibri"/>
              </a:rPr>
              <a:t>bất</a:t>
            </a:r>
            <a:r>
              <a:rPr lang="en-US">
                <a:solidFill>
                  <a:schemeClr val="tx1"/>
                </a:solidFill>
                <a:latin typeface="Calibri"/>
                <a:cs typeface="Calibri"/>
              </a:rPr>
              <a:t> </a:t>
            </a:r>
            <a:r>
              <a:rPr lang="en-US" err="1">
                <a:solidFill>
                  <a:schemeClr val="tx1"/>
                </a:solidFill>
                <a:latin typeface="Calibri"/>
                <a:cs typeface="Calibri"/>
              </a:rPr>
              <a:t>thường</a:t>
            </a:r>
            <a:endParaRPr lang="en-US">
              <a:solidFill>
                <a:schemeClr val="tx1"/>
              </a:solidFill>
              <a:latin typeface="Calibri"/>
              <a:ea typeface="+mn-lt"/>
              <a:cs typeface="Calibri"/>
            </a:endParaRPr>
          </a:p>
          <a:p>
            <a:pPr>
              <a:lnSpc>
                <a:spcPct val="90000"/>
              </a:lnSpc>
              <a:spcBef>
                <a:spcPts val="1200"/>
              </a:spcBef>
              <a:spcAft>
                <a:spcPts val="200"/>
              </a:spcAft>
            </a:pPr>
            <a:r>
              <a:rPr lang="vi-VN">
                <a:solidFill>
                  <a:schemeClr val="tx1"/>
                </a:solidFill>
                <a:latin typeface="Calibri"/>
                <a:cs typeface="Calibri"/>
              </a:rPr>
              <a:t>Gan, </a:t>
            </a:r>
            <a:r>
              <a:rPr lang="vi-VN" err="1">
                <a:solidFill>
                  <a:schemeClr val="tx1"/>
                </a:solidFill>
                <a:latin typeface="Calibri"/>
                <a:cs typeface="Calibri"/>
              </a:rPr>
              <a:t>lách</a:t>
            </a:r>
            <a:r>
              <a:rPr lang="vi-VN">
                <a:solidFill>
                  <a:schemeClr val="tx1"/>
                </a:solidFill>
                <a:latin typeface="Calibri"/>
                <a:cs typeface="Calibri"/>
              </a:rPr>
              <a:t> không </a:t>
            </a:r>
            <a:r>
              <a:rPr lang="vi-VN" err="1">
                <a:solidFill>
                  <a:schemeClr val="tx1"/>
                </a:solidFill>
                <a:latin typeface="Calibri"/>
                <a:cs typeface="Calibri"/>
              </a:rPr>
              <a:t>sờ</a:t>
            </a:r>
            <a:r>
              <a:rPr lang="vi-VN">
                <a:solidFill>
                  <a:schemeClr val="tx1"/>
                </a:solidFill>
                <a:latin typeface="Calibri"/>
                <a:cs typeface="Calibri"/>
              </a:rPr>
              <a:t> </a:t>
            </a:r>
            <a:r>
              <a:rPr lang="vi-VN" err="1">
                <a:solidFill>
                  <a:schemeClr val="tx1"/>
                </a:solidFill>
                <a:latin typeface="Calibri"/>
                <a:cs typeface="Calibri"/>
              </a:rPr>
              <a:t>chạm</a:t>
            </a:r>
            <a:r>
              <a:rPr lang="vi-VN">
                <a:solidFill>
                  <a:schemeClr val="tx1"/>
                </a:solidFill>
                <a:latin typeface="Calibri"/>
                <a:cs typeface="Calibri"/>
              </a:rPr>
              <a:t>.</a:t>
            </a:r>
            <a:endParaRPr lang="en-US">
              <a:solidFill>
                <a:schemeClr val="tx1"/>
              </a:solidFill>
              <a:ea typeface="+mn-lt"/>
              <a:cs typeface="+mn-lt"/>
            </a:endParaRPr>
          </a:p>
          <a:p>
            <a:endParaRPr lang="vi-VN">
              <a:latin typeface="Arial"/>
              <a:cs typeface="Arial"/>
            </a:endParaRPr>
          </a:p>
        </p:txBody>
      </p:sp>
    </p:spTree>
    <p:extLst>
      <p:ext uri="{BB962C8B-B14F-4D97-AF65-F5344CB8AC3E}">
        <p14:creationId xmlns:p14="http://schemas.microsoft.com/office/powerpoint/2010/main" val="3350171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1914259-DC22-02BB-33A3-87F9968617F1}"/>
              </a:ext>
            </a:extLst>
          </p:cNvPr>
          <p:cNvSpPr>
            <a:spLocks noGrp="1"/>
          </p:cNvSpPr>
          <p:nvPr>
            <p:ph type="title"/>
          </p:nvPr>
        </p:nvSpPr>
        <p:spPr/>
        <p:txBody>
          <a:bodyPr/>
          <a:lstStyle/>
          <a:p>
            <a:r>
              <a:rPr lang="vi-VN">
                <a:latin typeface="Tahoma"/>
                <a:ea typeface="Tahoma"/>
                <a:cs typeface="Tahoma"/>
              </a:rPr>
              <a:t>d. </a:t>
            </a:r>
            <a:r>
              <a:rPr lang="vi-VN" err="1">
                <a:latin typeface="Tahoma"/>
                <a:ea typeface="Tahoma"/>
                <a:cs typeface="Tahoma"/>
              </a:rPr>
              <a:t>Khám</a:t>
            </a:r>
            <a:r>
              <a:rPr lang="vi-VN">
                <a:latin typeface="Tahoma"/>
                <a:ea typeface="Tahoma"/>
                <a:cs typeface="Tahoma"/>
              </a:rPr>
              <a:t> </a:t>
            </a:r>
            <a:r>
              <a:rPr lang="vi-VN" err="1">
                <a:latin typeface="Tahoma"/>
                <a:ea typeface="Tahoma"/>
                <a:cs typeface="Tahoma"/>
              </a:rPr>
              <a:t>hậu</a:t>
            </a:r>
            <a:r>
              <a:rPr lang="vi-VN">
                <a:latin typeface="Tahoma"/>
                <a:ea typeface="Tahoma"/>
                <a:cs typeface="Tahoma"/>
              </a:rPr>
              <a:t> môn </a:t>
            </a:r>
            <a:r>
              <a:rPr lang="vi-VN" err="1">
                <a:latin typeface="Tahoma"/>
                <a:ea typeface="Tahoma"/>
                <a:cs typeface="Tahoma"/>
              </a:rPr>
              <a:t>trực</a:t>
            </a:r>
            <a:r>
              <a:rPr lang="vi-VN">
                <a:latin typeface="Tahoma"/>
                <a:ea typeface="Tahoma"/>
                <a:cs typeface="Tahoma"/>
              </a:rPr>
              <a:t> </a:t>
            </a:r>
            <a:r>
              <a:rPr lang="vi-VN" err="1">
                <a:latin typeface="Tahoma"/>
                <a:ea typeface="Tahoma"/>
                <a:cs typeface="Tahoma"/>
              </a:rPr>
              <a:t>tràng</a:t>
            </a:r>
            <a:r>
              <a:rPr lang="vi-VN">
                <a:latin typeface="Tahoma"/>
                <a:ea typeface="Tahoma"/>
                <a:cs typeface="Tahoma"/>
              </a:rPr>
              <a:t>:</a:t>
            </a:r>
            <a:endParaRPr lang="vi-VN"/>
          </a:p>
        </p:txBody>
      </p:sp>
      <p:sp>
        <p:nvSpPr>
          <p:cNvPr id="3" name="Chỗ dành sẵn cho Nội dung 2">
            <a:extLst>
              <a:ext uri="{FF2B5EF4-FFF2-40B4-BE49-F238E27FC236}">
                <a16:creationId xmlns:a16="http://schemas.microsoft.com/office/drawing/2014/main" id="{FC3B62C3-4AEC-D17F-2D37-356CCC0303BC}"/>
              </a:ext>
            </a:extLst>
          </p:cNvPr>
          <p:cNvSpPr>
            <a:spLocks noGrp="1"/>
          </p:cNvSpPr>
          <p:nvPr>
            <p:ph idx="1"/>
          </p:nvPr>
        </p:nvSpPr>
        <p:spPr/>
        <p:txBody>
          <a:bodyPr/>
          <a:lstStyle/>
          <a:p>
            <a:endParaRPr lang="vi-VN"/>
          </a:p>
        </p:txBody>
      </p:sp>
    </p:spTree>
    <p:extLst>
      <p:ext uri="{BB962C8B-B14F-4D97-AF65-F5344CB8AC3E}">
        <p14:creationId xmlns:p14="http://schemas.microsoft.com/office/powerpoint/2010/main" val="2675309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46E9767-0AE1-1FDE-7FB4-2942F27DEFCB}"/>
              </a:ext>
            </a:extLst>
          </p:cNvPr>
          <p:cNvSpPr>
            <a:spLocks noGrp="1"/>
          </p:cNvSpPr>
          <p:nvPr>
            <p:ph type="title"/>
          </p:nvPr>
        </p:nvSpPr>
        <p:spPr/>
        <p:txBody>
          <a:bodyPr/>
          <a:lstStyle/>
          <a:p>
            <a:r>
              <a:rPr lang="vi-VN">
                <a:latin typeface="Tahoma"/>
                <a:ea typeface="Tahoma"/>
                <a:cs typeface="Tahoma"/>
              </a:rPr>
              <a:t>VII. TÓM TẮT BỆNH ÁN:</a:t>
            </a:r>
            <a:endParaRPr lang="vi-VN"/>
          </a:p>
        </p:txBody>
      </p:sp>
      <p:sp>
        <p:nvSpPr>
          <p:cNvPr id="3" name="Chỗ dành sẵn cho Nội dung 2">
            <a:extLst>
              <a:ext uri="{FF2B5EF4-FFF2-40B4-BE49-F238E27FC236}">
                <a16:creationId xmlns:a16="http://schemas.microsoft.com/office/drawing/2014/main" id="{84311498-A000-62BF-0099-AAB53810AD91}"/>
              </a:ext>
            </a:extLst>
          </p:cNvPr>
          <p:cNvSpPr>
            <a:spLocks noGrp="1"/>
          </p:cNvSpPr>
          <p:nvPr>
            <p:ph idx="1"/>
          </p:nvPr>
        </p:nvSpPr>
        <p:spPr/>
        <p:txBody>
          <a:bodyPr vert="horz" lIns="91440" tIns="45720" rIns="91440" bIns="45720" rtlCol="0" anchor="t">
            <a:normAutofit/>
          </a:bodyPr>
          <a:lstStyle/>
          <a:p>
            <a:r>
              <a:rPr lang="vi-VN" err="1">
                <a:latin typeface="Arial"/>
                <a:cs typeface="Arial"/>
              </a:rPr>
              <a:t>Bn</a:t>
            </a:r>
            <a:r>
              <a:rPr lang="vi-VN">
                <a:latin typeface="Arial"/>
                <a:cs typeface="Arial"/>
              </a:rPr>
              <a:t> </a:t>
            </a:r>
            <a:r>
              <a:rPr lang="vi-VN" err="1">
                <a:latin typeface="Arial"/>
                <a:cs typeface="Arial"/>
              </a:rPr>
              <a:t>nữ</a:t>
            </a:r>
            <a:r>
              <a:rPr lang="vi-VN">
                <a:latin typeface="Arial"/>
                <a:cs typeface="Arial"/>
              </a:rPr>
              <a:t>, 46t, </a:t>
            </a:r>
            <a:r>
              <a:rPr lang="vi-VN" err="1">
                <a:latin typeface="Arial"/>
                <a:cs typeface="Arial"/>
              </a:rPr>
              <a:t>nhập</a:t>
            </a:r>
            <a:r>
              <a:rPr lang="vi-VN">
                <a:latin typeface="Arial"/>
                <a:cs typeface="Arial"/>
              </a:rPr>
              <a:t> </a:t>
            </a:r>
            <a:r>
              <a:rPr lang="vi-VN" err="1">
                <a:latin typeface="Arial"/>
                <a:cs typeface="Arial"/>
              </a:rPr>
              <a:t>viện</a:t>
            </a:r>
            <a:r>
              <a:rPr lang="vi-VN">
                <a:latin typeface="Arial"/>
                <a:cs typeface="Arial"/>
              </a:rPr>
              <a:t> </a:t>
            </a:r>
            <a:r>
              <a:rPr lang="vi-VN" err="1">
                <a:latin typeface="Arial"/>
                <a:cs typeface="Arial"/>
              </a:rPr>
              <a:t>vì</a:t>
            </a:r>
            <a:r>
              <a:rPr lang="vi-VN">
                <a:latin typeface="Arial"/>
                <a:cs typeface="Arial"/>
              </a:rPr>
              <a:t> đau </a:t>
            </a:r>
            <a:r>
              <a:rPr lang="vi-VN" err="1">
                <a:latin typeface="Arial"/>
                <a:cs typeface="Arial"/>
              </a:rPr>
              <a:t>bụng</a:t>
            </a:r>
            <a:r>
              <a:rPr lang="vi-VN">
                <a:latin typeface="Arial"/>
                <a:cs typeface="Arial"/>
              </a:rPr>
              <a:t>, </a:t>
            </a:r>
            <a:r>
              <a:rPr lang="vi-VN" err="1">
                <a:latin typeface="Arial"/>
                <a:cs typeface="Arial"/>
              </a:rPr>
              <a:t>bệnh</a:t>
            </a:r>
            <a:r>
              <a:rPr lang="vi-VN">
                <a:latin typeface="Arial"/>
                <a:cs typeface="Arial"/>
              </a:rPr>
              <a:t> 3 </a:t>
            </a:r>
            <a:r>
              <a:rPr lang="vi-VN" err="1">
                <a:latin typeface="Arial"/>
                <a:cs typeface="Arial"/>
              </a:rPr>
              <a:t>tháng</a:t>
            </a:r>
            <a:r>
              <a:rPr lang="vi-VN">
                <a:latin typeface="Arial"/>
                <a:cs typeface="Arial"/>
              </a:rPr>
              <a:t>:</a:t>
            </a:r>
          </a:p>
          <a:p>
            <a:r>
              <a:rPr lang="vi-VN">
                <a:latin typeface="Arial"/>
                <a:cs typeface="Arial"/>
              </a:rPr>
              <a:t>TCCN: tiêu phân đen, đau </a:t>
            </a:r>
            <a:r>
              <a:rPr lang="vi-VN" err="1">
                <a:latin typeface="Arial"/>
                <a:cs typeface="Arial"/>
              </a:rPr>
              <a:t>bụng</a:t>
            </a:r>
            <a:r>
              <a:rPr lang="vi-VN">
                <a:latin typeface="Arial"/>
                <a:cs typeface="Arial"/>
              </a:rPr>
              <a:t> ½ </a:t>
            </a:r>
            <a:r>
              <a:rPr lang="vi-VN" err="1">
                <a:latin typeface="Arial"/>
                <a:cs typeface="Arial"/>
              </a:rPr>
              <a:t>dưới</a:t>
            </a:r>
            <a:r>
              <a:rPr lang="vi-VN">
                <a:latin typeface="Arial"/>
                <a:cs typeface="Arial"/>
              </a:rPr>
              <a:t>, </a:t>
            </a:r>
            <a:r>
              <a:rPr lang="vi-VN" err="1">
                <a:latin typeface="Arial"/>
                <a:cs typeface="Arial"/>
              </a:rPr>
              <a:t>hết</a:t>
            </a:r>
            <a:r>
              <a:rPr lang="vi-VN">
                <a:latin typeface="Arial"/>
                <a:cs typeface="Arial"/>
              </a:rPr>
              <a:t> khi đi </a:t>
            </a:r>
            <a:r>
              <a:rPr lang="vi-VN" err="1">
                <a:latin typeface="Arial"/>
                <a:cs typeface="Arial"/>
              </a:rPr>
              <a:t>cầu</a:t>
            </a:r>
            <a:r>
              <a:rPr lang="vi-VN">
                <a:latin typeface="Arial"/>
                <a:cs typeface="Arial"/>
              </a:rPr>
              <a:t> </a:t>
            </a:r>
            <a:r>
              <a:rPr lang="vi-VN" err="1">
                <a:latin typeface="Arial"/>
                <a:cs typeface="Arial"/>
              </a:rPr>
              <a:t>được</a:t>
            </a:r>
            <a:r>
              <a:rPr lang="vi-VN">
                <a:latin typeface="Arial"/>
                <a:cs typeface="Arial"/>
              </a:rPr>
              <a:t>, thay </a:t>
            </a:r>
            <a:r>
              <a:rPr lang="vi-VN" err="1">
                <a:latin typeface="Arial"/>
                <a:cs typeface="Arial"/>
              </a:rPr>
              <a:t>đổi</a:t>
            </a:r>
            <a:r>
              <a:rPr lang="vi-VN">
                <a:latin typeface="Arial"/>
                <a:cs typeface="Arial"/>
              </a:rPr>
              <a:t> </a:t>
            </a:r>
            <a:r>
              <a:rPr lang="vi-VN" err="1">
                <a:latin typeface="Arial"/>
                <a:cs typeface="Arial"/>
              </a:rPr>
              <a:t>thói</a:t>
            </a:r>
            <a:r>
              <a:rPr lang="vi-VN">
                <a:latin typeface="Arial"/>
                <a:cs typeface="Arial"/>
              </a:rPr>
              <a:t> quen đi tiêu, </a:t>
            </a:r>
            <a:r>
              <a:rPr lang="vi-VN" err="1">
                <a:latin typeface="Arial"/>
                <a:cs typeface="Arial"/>
              </a:rPr>
              <a:t>chán</a:t>
            </a:r>
            <a:r>
              <a:rPr lang="vi-VN">
                <a:latin typeface="Arial"/>
                <a:cs typeface="Arial"/>
              </a:rPr>
              <a:t> ăn.</a:t>
            </a:r>
          </a:p>
          <a:p>
            <a:r>
              <a:rPr lang="vi-VN">
                <a:latin typeface="Arial"/>
                <a:cs typeface="Arial"/>
              </a:rPr>
              <a:t>TCTT: </a:t>
            </a:r>
            <a:r>
              <a:rPr lang="vi-VN" err="1">
                <a:latin typeface="Arial"/>
                <a:cs typeface="Arial"/>
              </a:rPr>
              <a:t>Ấn</a:t>
            </a:r>
            <a:r>
              <a:rPr lang="vi-VN">
                <a:latin typeface="Arial"/>
                <a:cs typeface="Arial"/>
              </a:rPr>
              <a:t> đau ½ </a:t>
            </a:r>
            <a:r>
              <a:rPr lang="vi-VN" err="1">
                <a:latin typeface="Arial"/>
                <a:cs typeface="Arial"/>
              </a:rPr>
              <a:t>bụng</a:t>
            </a:r>
            <a:r>
              <a:rPr lang="vi-VN">
                <a:latin typeface="Arial"/>
                <a:cs typeface="Arial"/>
              </a:rPr>
              <a:t> </a:t>
            </a:r>
            <a:r>
              <a:rPr lang="vi-VN" err="1">
                <a:latin typeface="Arial"/>
                <a:cs typeface="Arial"/>
              </a:rPr>
              <a:t>dưới</a:t>
            </a:r>
          </a:p>
          <a:p>
            <a:r>
              <a:rPr lang="vi-VN">
                <a:latin typeface="Arial"/>
                <a:cs typeface="Arial"/>
              </a:rPr>
              <a:t>NS ĐTT: U </a:t>
            </a:r>
            <a:r>
              <a:rPr lang="vi-VN" err="1">
                <a:latin typeface="Arial"/>
                <a:cs typeface="Arial"/>
              </a:rPr>
              <a:t>trực</a:t>
            </a:r>
            <a:r>
              <a:rPr lang="vi-VN">
                <a:latin typeface="Arial"/>
                <a:cs typeface="Arial"/>
              </a:rPr>
              <a:t> </a:t>
            </a:r>
            <a:r>
              <a:rPr lang="vi-VN" err="1">
                <a:latin typeface="Arial"/>
                <a:cs typeface="Arial"/>
              </a:rPr>
              <a:t>tràng</a:t>
            </a:r>
            <a:r>
              <a:rPr lang="vi-VN">
                <a:latin typeface="Arial"/>
                <a:cs typeface="Arial"/>
              </a:rPr>
              <a:t>- </a:t>
            </a:r>
            <a:r>
              <a:rPr lang="vi-VN" err="1">
                <a:latin typeface="Arial"/>
                <a:cs typeface="Arial"/>
              </a:rPr>
              <a:t>Td</a:t>
            </a:r>
            <a:r>
              <a:rPr lang="vi-VN">
                <a:latin typeface="Arial"/>
                <a:cs typeface="Arial"/>
              </a:rPr>
              <a:t> K </a:t>
            </a:r>
            <a:r>
              <a:rPr lang="vi-VN" err="1">
                <a:latin typeface="Arial"/>
                <a:cs typeface="Arial"/>
              </a:rPr>
              <a:t>trực</a:t>
            </a:r>
            <a:r>
              <a:rPr lang="vi-VN">
                <a:latin typeface="Arial"/>
                <a:cs typeface="Arial"/>
              </a:rPr>
              <a:t> </a:t>
            </a:r>
            <a:r>
              <a:rPr lang="vi-VN" err="1">
                <a:latin typeface="Arial"/>
                <a:cs typeface="Arial"/>
              </a:rPr>
              <a:t>tràng</a:t>
            </a:r>
            <a:r>
              <a:rPr lang="vi-VN">
                <a:latin typeface="Arial"/>
                <a:cs typeface="Arial"/>
              </a:rPr>
              <a:t>. </a:t>
            </a:r>
            <a:r>
              <a:rPr lang="vi-VN" err="1">
                <a:latin typeface="Arial"/>
                <a:cs typeface="Arial"/>
              </a:rPr>
              <a:t>Trĩ</a:t>
            </a:r>
            <a:r>
              <a:rPr lang="vi-VN">
                <a:latin typeface="Arial"/>
                <a:cs typeface="Arial"/>
              </a:rPr>
              <a:t> </a:t>
            </a:r>
            <a:r>
              <a:rPr lang="vi-VN" err="1">
                <a:latin typeface="Arial"/>
                <a:cs typeface="Arial"/>
              </a:rPr>
              <a:t>nội</a:t>
            </a:r>
            <a:r>
              <a:rPr lang="vi-VN">
                <a:latin typeface="Arial"/>
                <a:cs typeface="Arial"/>
              </a:rPr>
              <a:t> </a:t>
            </a:r>
            <a:r>
              <a:rPr lang="vi-VN" err="1">
                <a:latin typeface="Arial"/>
                <a:cs typeface="Arial"/>
              </a:rPr>
              <a:t>độ</a:t>
            </a:r>
            <a:r>
              <a:rPr lang="vi-VN">
                <a:latin typeface="Arial"/>
                <a:cs typeface="Arial"/>
              </a:rPr>
              <a:t> I-II 3 </a:t>
            </a:r>
            <a:r>
              <a:rPr lang="vi-VN" err="1">
                <a:latin typeface="Arial"/>
                <a:cs typeface="Arial"/>
              </a:rPr>
              <a:t>búi</a:t>
            </a:r>
            <a:r>
              <a:rPr lang="vi-VN">
                <a:latin typeface="Arial"/>
                <a:cs typeface="Arial"/>
              </a:rPr>
              <a:t> + KQ sinh </a:t>
            </a:r>
            <a:r>
              <a:rPr lang="vi-VN" err="1">
                <a:latin typeface="Arial"/>
                <a:cs typeface="Arial"/>
              </a:rPr>
              <a:t>thiết</a:t>
            </a:r>
            <a:r>
              <a:rPr lang="vi-VN">
                <a:latin typeface="Arial"/>
                <a:cs typeface="Arial"/>
              </a:rPr>
              <a:t> (21/9/2022)</a:t>
            </a:r>
            <a:r>
              <a:rPr lang="vi-VN" err="1">
                <a:latin typeface="Arial"/>
                <a:cs typeface="Arial"/>
              </a:rPr>
              <a:t>Carcinoma</a:t>
            </a:r>
            <a:r>
              <a:rPr lang="vi-VN">
                <a:latin typeface="Arial"/>
                <a:cs typeface="Arial"/>
              </a:rPr>
              <a:t> </a:t>
            </a:r>
            <a:r>
              <a:rPr lang="vi-VN" err="1">
                <a:latin typeface="Arial"/>
                <a:cs typeface="Arial"/>
              </a:rPr>
              <a:t>tuyến</a:t>
            </a:r>
            <a:r>
              <a:rPr lang="vi-VN">
                <a:latin typeface="Arial"/>
                <a:cs typeface="Arial"/>
              </a:rPr>
              <a:t> </a:t>
            </a:r>
            <a:r>
              <a:rPr lang="vi-VN" err="1">
                <a:latin typeface="Arial"/>
                <a:cs typeface="Arial"/>
              </a:rPr>
              <a:t>trực</a:t>
            </a:r>
            <a:r>
              <a:rPr lang="vi-VN">
                <a:latin typeface="Arial"/>
                <a:cs typeface="Arial"/>
              </a:rPr>
              <a:t> </a:t>
            </a:r>
            <a:r>
              <a:rPr lang="vi-VN" err="1">
                <a:latin typeface="Arial"/>
                <a:cs typeface="Arial"/>
              </a:rPr>
              <a:t>tràng</a:t>
            </a:r>
            <a:r>
              <a:rPr lang="vi-VN">
                <a:latin typeface="Arial"/>
                <a:cs typeface="Arial"/>
              </a:rPr>
              <a:t>.</a:t>
            </a:r>
          </a:p>
          <a:p>
            <a:r>
              <a:rPr lang="vi-VN">
                <a:latin typeface="Arial"/>
                <a:cs typeface="Arial"/>
              </a:rPr>
              <a:t>NS DDTT: Viêm sung </a:t>
            </a:r>
            <a:r>
              <a:rPr lang="vi-VN" err="1">
                <a:latin typeface="Arial"/>
                <a:cs typeface="Arial"/>
              </a:rPr>
              <a:t>huyết</a:t>
            </a:r>
            <a:r>
              <a:rPr lang="vi-VN">
                <a:latin typeface="Arial"/>
                <a:cs typeface="Arial"/>
              </a:rPr>
              <a:t> hang </a:t>
            </a:r>
            <a:r>
              <a:rPr lang="vi-VN" err="1">
                <a:latin typeface="Arial"/>
                <a:cs typeface="Arial"/>
              </a:rPr>
              <a:t>vị</a:t>
            </a:r>
            <a:r>
              <a:rPr lang="vi-VN">
                <a:latin typeface="Arial"/>
                <a:cs typeface="Arial"/>
              </a:rPr>
              <a:t>- </a:t>
            </a:r>
            <a:r>
              <a:rPr lang="vi-VN" err="1">
                <a:latin typeface="Arial"/>
                <a:cs typeface="Arial"/>
              </a:rPr>
              <a:t>tiền</a:t>
            </a:r>
            <a:r>
              <a:rPr lang="vi-VN">
                <a:latin typeface="Arial"/>
                <a:cs typeface="Arial"/>
              </a:rPr>
              <a:t> môn </a:t>
            </a:r>
            <a:r>
              <a:rPr lang="vi-VN" err="1">
                <a:latin typeface="Arial"/>
                <a:cs typeface="Arial"/>
              </a:rPr>
              <a:t>vị</a:t>
            </a:r>
          </a:p>
          <a:p>
            <a:endParaRPr lang="vi-VN">
              <a:latin typeface="Arial"/>
              <a:cs typeface="Arial"/>
            </a:endParaRPr>
          </a:p>
        </p:txBody>
      </p:sp>
    </p:spTree>
    <p:extLst>
      <p:ext uri="{BB962C8B-B14F-4D97-AF65-F5344CB8AC3E}">
        <p14:creationId xmlns:p14="http://schemas.microsoft.com/office/powerpoint/2010/main" val="1863198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8EC5809-2EDC-D23E-0604-01E303CB95CF}"/>
              </a:ext>
            </a:extLst>
          </p:cNvPr>
          <p:cNvSpPr>
            <a:spLocks noGrp="1"/>
          </p:cNvSpPr>
          <p:nvPr>
            <p:ph type="title"/>
          </p:nvPr>
        </p:nvSpPr>
        <p:spPr/>
        <p:txBody>
          <a:bodyPr>
            <a:normAutofit/>
          </a:bodyPr>
          <a:lstStyle/>
          <a:p>
            <a:r>
              <a:rPr lang="vi-VN">
                <a:latin typeface="Tahoma"/>
                <a:ea typeface="Tahoma"/>
                <a:cs typeface="Tahoma"/>
              </a:rPr>
              <a:t>IX. ĐẶT VẤN ĐỀ:</a:t>
            </a:r>
            <a:endParaRPr lang="vi-VN"/>
          </a:p>
        </p:txBody>
      </p:sp>
      <p:sp>
        <p:nvSpPr>
          <p:cNvPr id="25" name="Chỗ dành sẵn cho Nội dung 2">
            <a:extLst>
              <a:ext uri="{FF2B5EF4-FFF2-40B4-BE49-F238E27FC236}">
                <a16:creationId xmlns:a16="http://schemas.microsoft.com/office/drawing/2014/main" id="{030AEDC5-0319-5749-C9DE-B078F515A6D6}"/>
              </a:ext>
            </a:extLst>
          </p:cNvPr>
          <p:cNvSpPr>
            <a:spLocks noGrp="1"/>
          </p:cNvSpPr>
          <p:nvPr>
            <p:ph idx="1"/>
          </p:nvPr>
        </p:nvSpPr>
        <p:spPr/>
        <p:txBody>
          <a:bodyPr vert="horz" lIns="91440" tIns="45720" rIns="91440" bIns="45720" rtlCol="0" anchor="t">
            <a:normAutofit/>
          </a:bodyPr>
          <a:lstStyle/>
          <a:p>
            <a:r>
              <a:rPr lang="vi-VN" sz="2800">
                <a:latin typeface="Arial"/>
                <a:cs typeface="Arial"/>
              </a:rPr>
              <a:t>1. Tiêu phân đen</a:t>
            </a:r>
          </a:p>
          <a:p>
            <a:r>
              <a:rPr lang="vi-VN" sz="2800">
                <a:latin typeface="Arial"/>
                <a:cs typeface="Arial"/>
              </a:rPr>
              <a:t>2. </a:t>
            </a:r>
            <a:r>
              <a:rPr lang="vi-VN" sz="2800" err="1">
                <a:latin typeface="Arial"/>
                <a:cs typeface="Arial"/>
              </a:rPr>
              <a:t>Carcinom</a:t>
            </a:r>
            <a:r>
              <a:rPr lang="vi-VN" sz="2800">
                <a:latin typeface="Arial"/>
                <a:cs typeface="Arial"/>
              </a:rPr>
              <a:t> </a:t>
            </a:r>
            <a:r>
              <a:rPr lang="vi-VN" sz="2800" err="1">
                <a:latin typeface="Arial"/>
                <a:cs typeface="Arial"/>
              </a:rPr>
              <a:t>tuyến</a:t>
            </a:r>
            <a:r>
              <a:rPr lang="vi-VN" sz="2800">
                <a:latin typeface="Arial"/>
                <a:cs typeface="Arial"/>
              </a:rPr>
              <a:t> </a:t>
            </a:r>
            <a:r>
              <a:rPr lang="vi-VN" sz="2800" err="1">
                <a:latin typeface="Arial"/>
                <a:cs typeface="Arial"/>
              </a:rPr>
              <a:t>trực</a:t>
            </a:r>
            <a:r>
              <a:rPr lang="vi-VN" sz="2800">
                <a:latin typeface="Arial"/>
                <a:cs typeface="Arial"/>
              </a:rPr>
              <a:t> </a:t>
            </a:r>
            <a:r>
              <a:rPr lang="vi-VN" sz="2800" err="1">
                <a:latin typeface="Arial"/>
                <a:cs typeface="Arial"/>
              </a:rPr>
              <a:t>tràng</a:t>
            </a:r>
            <a:endParaRPr lang="vi-VN" sz="2800">
              <a:latin typeface="Arial"/>
              <a:cs typeface="Arial"/>
            </a:endParaRPr>
          </a:p>
          <a:p>
            <a:pPr marL="0" indent="0">
              <a:buNone/>
            </a:pPr>
            <a:endParaRPr lang="vi-VN" sz="2800">
              <a:latin typeface="Arial"/>
              <a:cs typeface="Arial"/>
            </a:endParaRPr>
          </a:p>
        </p:txBody>
      </p:sp>
    </p:spTree>
    <p:extLst>
      <p:ext uri="{BB962C8B-B14F-4D97-AF65-F5344CB8AC3E}">
        <p14:creationId xmlns:p14="http://schemas.microsoft.com/office/powerpoint/2010/main" val="407726439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37C5CCB2-C76B-A22B-8452-FFD08D5FA282}"/>
              </a:ext>
            </a:extLst>
          </p:cNvPr>
          <p:cNvSpPr>
            <a:spLocks noGrp="1"/>
          </p:cNvSpPr>
          <p:nvPr>
            <p:ph type="title"/>
          </p:nvPr>
        </p:nvSpPr>
        <p:spPr/>
        <p:txBody>
          <a:bodyPr/>
          <a:lstStyle/>
          <a:p>
            <a:r>
              <a:rPr lang="vi-VN">
                <a:latin typeface="Tahoma"/>
                <a:ea typeface="Tahoma"/>
                <a:cs typeface="Tahoma"/>
              </a:rPr>
              <a:t>X. CHẨN ĐOÁN:</a:t>
            </a:r>
            <a:endParaRPr lang="vi-VN"/>
          </a:p>
        </p:txBody>
      </p:sp>
      <p:sp>
        <p:nvSpPr>
          <p:cNvPr id="3" name="Chỗ dành sẵn cho Nội dung 2">
            <a:extLst>
              <a:ext uri="{FF2B5EF4-FFF2-40B4-BE49-F238E27FC236}">
                <a16:creationId xmlns:a16="http://schemas.microsoft.com/office/drawing/2014/main" id="{C86BE7E1-775B-C00E-E923-2782696546F1}"/>
              </a:ext>
            </a:extLst>
          </p:cNvPr>
          <p:cNvSpPr>
            <a:spLocks noGrp="1"/>
          </p:cNvSpPr>
          <p:nvPr>
            <p:ph idx="1"/>
          </p:nvPr>
        </p:nvSpPr>
        <p:spPr/>
        <p:txBody>
          <a:bodyPr vert="horz" lIns="91440" tIns="45720" rIns="91440" bIns="45720" rtlCol="0" anchor="t">
            <a:normAutofit/>
          </a:bodyPr>
          <a:lstStyle/>
          <a:p>
            <a:r>
              <a:rPr lang="vi-VN">
                <a:latin typeface="Arial"/>
                <a:ea typeface="+mn-lt"/>
                <a:cs typeface="Arial"/>
              </a:rPr>
              <a:t>CĐSB: Ung thư </a:t>
            </a:r>
            <a:r>
              <a:rPr lang="vi-VN" err="1">
                <a:latin typeface="Arial"/>
                <a:ea typeface="+mn-lt"/>
                <a:cs typeface="Arial"/>
              </a:rPr>
              <a:t>trực</a:t>
            </a:r>
            <a:r>
              <a:rPr lang="vi-VN">
                <a:latin typeface="Arial"/>
                <a:ea typeface="+mn-lt"/>
                <a:cs typeface="Arial"/>
              </a:rPr>
              <a:t> </a:t>
            </a:r>
            <a:r>
              <a:rPr lang="vi-VN" err="1">
                <a:latin typeface="Arial"/>
                <a:ea typeface="+mn-lt"/>
                <a:cs typeface="Arial"/>
              </a:rPr>
              <a:t>tràng</a:t>
            </a:r>
            <a:r>
              <a:rPr lang="vi-VN">
                <a:latin typeface="Arial"/>
                <a:ea typeface="+mn-lt"/>
                <a:cs typeface="Arial"/>
              </a:rPr>
              <a:t> </a:t>
            </a:r>
            <a:r>
              <a:rPr lang="vi-VN" err="1">
                <a:latin typeface="Arial"/>
                <a:ea typeface="+mn-lt"/>
                <a:cs typeface="Arial"/>
              </a:rPr>
              <a:t>tế</a:t>
            </a:r>
            <a:r>
              <a:rPr lang="vi-VN">
                <a:latin typeface="Arial"/>
                <a:ea typeface="+mn-lt"/>
                <a:cs typeface="Arial"/>
              </a:rPr>
              <a:t> </a:t>
            </a:r>
            <a:r>
              <a:rPr lang="vi-VN" err="1">
                <a:latin typeface="Arial"/>
                <a:ea typeface="+mn-lt"/>
                <a:cs typeface="Arial"/>
              </a:rPr>
              <a:t>bào</a:t>
            </a:r>
            <a:r>
              <a:rPr lang="vi-VN">
                <a:latin typeface="Arial"/>
                <a:ea typeface="+mn-lt"/>
                <a:cs typeface="Arial"/>
              </a:rPr>
              <a:t> </a:t>
            </a:r>
            <a:r>
              <a:rPr lang="vi-VN" err="1">
                <a:latin typeface="Arial"/>
                <a:ea typeface="+mn-lt"/>
                <a:cs typeface="Arial"/>
              </a:rPr>
              <a:t>tuyến</a:t>
            </a:r>
            <a:r>
              <a:rPr lang="vi-VN">
                <a:latin typeface="Arial"/>
                <a:ea typeface="+mn-lt"/>
                <a:cs typeface="Arial"/>
              </a:rPr>
              <a:t> </a:t>
            </a:r>
            <a:r>
              <a:rPr lang="vi-VN" err="1">
                <a:latin typeface="Arial"/>
                <a:ea typeface="+mn-lt"/>
                <a:cs typeface="Arial"/>
              </a:rPr>
              <a:t>đoạn</a:t>
            </a:r>
            <a:r>
              <a:rPr lang="vi-VN">
                <a:latin typeface="Arial"/>
                <a:ea typeface="+mn-lt"/>
                <a:cs typeface="Arial"/>
              </a:rPr>
              <a:t> </a:t>
            </a:r>
            <a:r>
              <a:rPr lang="vi-VN" err="1">
                <a:latin typeface="Arial"/>
                <a:ea typeface="+mn-lt"/>
                <a:cs typeface="Arial"/>
              </a:rPr>
              <a:t>giữa-thấp</a:t>
            </a:r>
            <a:r>
              <a:rPr lang="vi-VN">
                <a:latin typeface="Arial"/>
                <a:ea typeface="+mn-lt"/>
                <a:cs typeface="Arial"/>
              </a:rPr>
              <a:t> </a:t>
            </a:r>
          </a:p>
          <a:p>
            <a:r>
              <a:rPr lang="vi-VN">
                <a:latin typeface="Arial"/>
                <a:ea typeface="+mn-lt"/>
                <a:cs typeface="Arial"/>
              </a:rPr>
              <a:t>CĐPB: XHTH trên do </a:t>
            </a:r>
            <a:r>
              <a:rPr lang="vi-VN" err="1">
                <a:latin typeface="Arial"/>
                <a:ea typeface="+mn-lt"/>
                <a:cs typeface="Arial"/>
              </a:rPr>
              <a:t>loét</a:t>
            </a:r>
            <a:r>
              <a:rPr lang="vi-VN">
                <a:latin typeface="Arial"/>
                <a:ea typeface="+mn-lt"/>
                <a:cs typeface="Arial"/>
              </a:rPr>
              <a:t> </a:t>
            </a:r>
            <a:r>
              <a:rPr lang="vi-VN" err="1">
                <a:latin typeface="Arial"/>
                <a:ea typeface="+mn-lt"/>
                <a:cs typeface="Arial"/>
              </a:rPr>
              <a:t>dạ</a:t>
            </a:r>
            <a:r>
              <a:rPr lang="vi-VN">
                <a:latin typeface="Arial"/>
                <a:ea typeface="+mn-lt"/>
                <a:cs typeface="Arial"/>
              </a:rPr>
              <a:t> </a:t>
            </a:r>
            <a:r>
              <a:rPr lang="vi-VN" err="1">
                <a:latin typeface="Arial"/>
                <a:ea typeface="+mn-lt"/>
                <a:cs typeface="Arial"/>
              </a:rPr>
              <a:t>dày</a:t>
            </a:r>
            <a:r>
              <a:rPr lang="vi-VN">
                <a:latin typeface="Arial"/>
                <a:ea typeface="+mn-lt"/>
                <a:cs typeface="Arial"/>
              </a:rPr>
              <a:t>, ung thư </a:t>
            </a:r>
            <a:r>
              <a:rPr lang="vi-VN" err="1">
                <a:latin typeface="Arial"/>
                <a:ea typeface="+mn-lt"/>
                <a:cs typeface="Arial"/>
              </a:rPr>
              <a:t>trực</a:t>
            </a:r>
            <a:r>
              <a:rPr lang="vi-VN">
                <a:latin typeface="Arial"/>
                <a:ea typeface="+mn-lt"/>
                <a:cs typeface="Arial"/>
              </a:rPr>
              <a:t> </a:t>
            </a:r>
            <a:r>
              <a:rPr lang="vi-VN" err="1">
                <a:latin typeface="Arial"/>
                <a:ea typeface="+mn-lt"/>
                <a:cs typeface="Arial"/>
              </a:rPr>
              <a:t>tràng</a:t>
            </a:r>
            <a:r>
              <a:rPr lang="vi-VN">
                <a:latin typeface="Arial"/>
                <a:ea typeface="+mn-lt"/>
                <a:cs typeface="Arial"/>
              </a:rPr>
              <a:t> </a:t>
            </a:r>
            <a:r>
              <a:rPr lang="vi-VN" err="1">
                <a:latin typeface="Arial"/>
                <a:ea typeface="+mn-lt"/>
                <a:cs typeface="Arial"/>
              </a:rPr>
              <a:t>tế</a:t>
            </a:r>
            <a:r>
              <a:rPr lang="vi-VN">
                <a:latin typeface="Arial"/>
                <a:ea typeface="+mn-lt"/>
                <a:cs typeface="Arial"/>
              </a:rPr>
              <a:t> </a:t>
            </a:r>
            <a:r>
              <a:rPr lang="vi-VN" err="1">
                <a:latin typeface="Arial"/>
                <a:ea typeface="+mn-lt"/>
                <a:cs typeface="Arial"/>
              </a:rPr>
              <a:t>bào</a:t>
            </a:r>
            <a:r>
              <a:rPr lang="vi-VN">
                <a:latin typeface="Arial"/>
                <a:ea typeface="+mn-lt"/>
                <a:cs typeface="Arial"/>
              </a:rPr>
              <a:t> </a:t>
            </a:r>
            <a:r>
              <a:rPr lang="vi-VN" err="1">
                <a:latin typeface="Arial"/>
                <a:ea typeface="+mn-lt"/>
                <a:cs typeface="Arial"/>
              </a:rPr>
              <a:t>tuyến</a:t>
            </a:r>
            <a:endParaRPr lang="vi-VN">
              <a:latin typeface="Arial"/>
              <a:ea typeface="+mn-lt"/>
              <a:cs typeface="Arial"/>
            </a:endParaRPr>
          </a:p>
          <a:p>
            <a:pPr marL="0" indent="0">
              <a:buNone/>
            </a:pPr>
            <a:endParaRPr lang="vi-VN">
              <a:latin typeface="Arial"/>
              <a:cs typeface="Arial"/>
            </a:endParaRPr>
          </a:p>
        </p:txBody>
      </p:sp>
    </p:spTree>
    <p:extLst>
      <p:ext uri="{BB962C8B-B14F-4D97-AF65-F5344CB8AC3E}">
        <p14:creationId xmlns:p14="http://schemas.microsoft.com/office/powerpoint/2010/main" val="26108758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D7D5B20-C858-E7CA-6B99-C51E06B5872C}"/>
              </a:ext>
            </a:extLst>
          </p:cNvPr>
          <p:cNvSpPr>
            <a:spLocks noGrp="1"/>
          </p:cNvSpPr>
          <p:nvPr>
            <p:ph type="title"/>
          </p:nvPr>
        </p:nvSpPr>
        <p:spPr/>
        <p:txBody>
          <a:bodyPr/>
          <a:lstStyle/>
          <a:p>
            <a:r>
              <a:rPr lang="vi-VN">
                <a:latin typeface="Tahoma"/>
                <a:ea typeface="Tahoma"/>
                <a:cs typeface="Tahoma"/>
              </a:rPr>
              <a:t>XI. BIỆN LUẬN:</a:t>
            </a:r>
            <a:endParaRPr lang="vi-VN"/>
          </a:p>
        </p:txBody>
      </p:sp>
      <p:sp>
        <p:nvSpPr>
          <p:cNvPr id="3" name="Chỗ dành sẵn cho Nội dung 2">
            <a:extLst>
              <a:ext uri="{FF2B5EF4-FFF2-40B4-BE49-F238E27FC236}">
                <a16:creationId xmlns:a16="http://schemas.microsoft.com/office/drawing/2014/main" id="{4CFDC3DA-4589-800C-2556-0D86417C8F37}"/>
              </a:ext>
            </a:extLst>
          </p:cNvPr>
          <p:cNvSpPr>
            <a:spLocks noGrp="1"/>
          </p:cNvSpPr>
          <p:nvPr>
            <p:ph idx="1"/>
          </p:nvPr>
        </p:nvSpPr>
        <p:spPr>
          <a:xfrm>
            <a:off x="677334" y="1488613"/>
            <a:ext cx="8596668" cy="3880773"/>
          </a:xfrm>
        </p:spPr>
        <p:txBody>
          <a:bodyPr>
            <a:normAutofit fontScale="92500" lnSpcReduction="20000"/>
          </a:bodyPr>
          <a:lstStyle/>
          <a:p>
            <a:pPr marL="0" indent="0">
              <a:buNone/>
            </a:pPr>
            <a:r>
              <a:rPr lang="vi-VN"/>
              <a:t>1. Tiêu phân đen: BN tiêu phân đen sệt sau uống sắt 10d, tiêu phân đen 4d</a:t>
            </a:r>
            <a:r>
              <a:rPr lang="vi-VN">
                <a:sym typeface="Wingdings" pitchFamily="2" charset="2"/>
              </a:rPr>
              <a:t> NV, BN không hoa mắt chóng mặt sau đi tiêu, khi thay đổi tư thế, sau NV tiêu phân đen vẫn tiếp diễn,BN ko truyền máu , tiêu phan đen 10d nhưng ko có triệu chứng thiếu máu, đề nghị ctm</a:t>
            </a:r>
          </a:p>
          <a:p>
            <a:pPr marL="0" indent="0">
              <a:buNone/>
            </a:pPr>
            <a:r>
              <a:rPr lang="vi-VN">
                <a:sym typeface="Wingdings" pitchFamily="2" charset="2"/>
              </a:rPr>
              <a:t>Tuy nhiên, BN có viêm sung huyết dd trước đó, tiêu phân đen sệt như bã cà phê, sau NV ngưng sắt 5d vẫn còn tiêu phân đen, ko loại trừ loét dạ dày xuất huyết, nhưng ít nghĩ do BN ko đau t.vị, ko ợ hơi ợ chua, đề nghị NSDDTT</a:t>
            </a:r>
          </a:p>
          <a:p>
            <a:pPr marL="0" indent="0">
              <a:buNone/>
            </a:pPr>
            <a:r>
              <a:rPr lang="vi-VN">
                <a:sym typeface="Wingdings" pitchFamily="2" charset="2"/>
              </a:rPr>
              <a:t>2. Carcinom tuyến  trực tràng đã coa GPB, Đề nghị ct scan ngực bụng chậu, mri chậu đánh giá giai đoạn.</a:t>
            </a:r>
            <a:endParaRPr lang="vi-VN"/>
          </a:p>
        </p:txBody>
      </p:sp>
    </p:spTree>
    <p:extLst>
      <p:ext uri="{BB962C8B-B14F-4D97-AF65-F5344CB8AC3E}">
        <p14:creationId xmlns:p14="http://schemas.microsoft.com/office/powerpoint/2010/main" val="31091600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9C9DC86-F280-E7B0-216C-F2E6E91FEE8A}"/>
              </a:ext>
            </a:extLst>
          </p:cNvPr>
          <p:cNvSpPr>
            <a:spLocks noGrp="1"/>
          </p:cNvSpPr>
          <p:nvPr>
            <p:ph type="title"/>
          </p:nvPr>
        </p:nvSpPr>
        <p:spPr/>
        <p:txBody>
          <a:bodyPr/>
          <a:lstStyle/>
          <a:p>
            <a:r>
              <a:rPr lang="vi-VN">
                <a:latin typeface="Tahoma"/>
                <a:ea typeface="Tahoma"/>
                <a:cs typeface="Tahoma"/>
              </a:rPr>
              <a:t>XII. ĐỀ NGHỊ CẬN LÂM SÀNG:</a:t>
            </a:r>
            <a:endParaRPr lang="vi-VN"/>
          </a:p>
        </p:txBody>
      </p:sp>
      <p:sp>
        <p:nvSpPr>
          <p:cNvPr id="3" name="Chỗ dành sẵn cho Nội dung 2">
            <a:extLst>
              <a:ext uri="{FF2B5EF4-FFF2-40B4-BE49-F238E27FC236}">
                <a16:creationId xmlns:a16="http://schemas.microsoft.com/office/drawing/2014/main" id="{ED0D05E7-89FF-4BCA-EF99-9C0D179710DB}"/>
              </a:ext>
            </a:extLst>
          </p:cNvPr>
          <p:cNvSpPr>
            <a:spLocks noGrp="1"/>
          </p:cNvSpPr>
          <p:nvPr>
            <p:ph idx="1"/>
          </p:nvPr>
        </p:nvSpPr>
        <p:spPr/>
        <p:txBody>
          <a:bodyPr vert="horz" lIns="91440" tIns="45720" rIns="91440" bIns="45720" rtlCol="0" anchor="t">
            <a:normAutofit/>
          </a:bodyPr>
          <a:lstStyle/>
          <a:p>
            <a:r>
              <a:rPr lang="vi-VN">
                <a:latin typeface="Arial"/>
                <a:cs typeface="Arial"/>
              </a:rPr>
              <a:t>CTM, NS DDTT</a:t>
            </a:r>
          </a:p>
          <a:p>
            <a:r>
              <a:rPr lang="vi-VN" err="1">
                <a:latin typeface="Arial"/>
                <a:cs typeface="Arial"/>
              </a:rPr>
              <a:t>Creatinin</a:t>
            </a:r>
            <a:r>
              <a:rPr lang="vi-VN">
                <a:latin typeface="Arial"/>
                <a:cs typeface="Arial"/>
              </a:rPr>
              <a:t>, </a:t>
            </a:r>
            <a:r>
              <a:rPr lang="vi-VN" err="1">
                <a:latin typeface="Arial"/>
                <a:cs typeface="Arial"/>
              </a:rPr>
              <a:t>CTscan</a:t>
            </a:r>
            <a:r>
              <a:rPr lang="vi-VN">
                <a:latin typeface="Arial"/>
                <a:cs typeface="Arial"/>
              </a:rPr>
              <a:t> </a:t>
            </a:r>
            <a:r>
              <a:rPr lang="vi-VN" err="1">
                <a:latin typeface="Arial"/>
                <a:cs typeface="Arial"/>
              </a:rPr>
              <a:t>ngực</a:t>
            </a:r>
            <a:r>
              <a:rPr lang="vi-VN">
                <a:latin typeface="Arial"/>
                <a:cs typeface="Arial"/>
              </a:rPr>
              <a:t> </a:t>
            </a:r>
            <a:r>
              <a:rPr lang="vi-VN" err="1">
                <a:latin typeface="Arial"/>
                <a:cs typeface="Arial"/>
              </a:rPr>
              <a:t>bụng</a:t>
            </a:r>
            <a:r>
              <a:rPr lang="vi-VN">
                <a:latin typeface="Arial"/>
                <a:cs typeface="Arial"/>
              </a:rPr>
              <a:t> </a:t>
            </a:r>
            <a:r>
              <a:rPr lang="vi-VN" err="1">
                <a:latin typeface="Arial"/>
                <a:cs typeface="Arial"/>
              </a:rPr>
              <a:t>chậu</a:t>
            </a:r>
            <a:r>
              <a:rPr lang="vi-VN">
                <a:latin typeface="Arial"/>
                <a:cs typeface="Arial"/>
              </a:rPr>
              <a:t> </a:t>
            </a:r>
            <a:r>
              <a:rPr lang="vi-VN" err="1">
                <a:latin typeface="Arial"/>
                <a:cs typeface="Arial"/>
              </a:rPr>
              <a:t>có</a:t>
            </a:r>
            <a:r>
              <a:rPr lang="vi-VN">
                <a:latin typeface="Arial"/>
                <a:cs typeface="Arial"/>
              </a:rPr>
              <a:t> </a:t>
            </a:r>
            <a:r>
              <a:rPr lang="vi-VN" err="1">
                <a:latin typeface="Arial"/>
                <a:cs typeface="Arial"/>
              </a:rPr>
              <a:t>cản</a:t>
            </a:r>
            <a:r>
              <a:rPr lang="vi-VN">
                <a:latin typeface="Arial"/>
                <a:cs typeface="Arial"/>
              </a:rPr>
              <a:t> quang</a:t>
            </a:r>
          </a:p>
          <a:p>
            <a:r>
              <a:rPr lang="vi-VN">
                <a:latin typeface="Arial"/>
                <a:cs typeface="Arial"/>
              </a:rPr>
              <a:t>MRI </a:t>
            </a:r>
            <a:r>
              <a:rPr lang="vi-VN" err="1">
                <a:latin typeface="Arial"/>
                <a:cs typeface="Arial"/>
              </a:rPr>
              <a:t>chậu</a:t>
            </a:r>
            <a:r>
              <a:rPr lang="vi-VN">
                <a:latin typeface="Arial"/>
                <a:cs typeface="Arial"/>
              </a:rPr>
              <a:t> </a:t>
            </a:r>
            <a:r>
              <a:rPr lang="vi-VN" err="1">
                <a:latin typeface="Arial"/>
                <a:cs typeface="Arial"/>
              </a:rPr>
              <a:t>có</a:t>
            </a:r>
            <a:r>
              <a:rPr lang="vi-VN">
                <a:latin typeface="Arial"/>
                <a:cs typeface="Arial"/>
              </a:rPr>
              <a:t> </a:t>
            </a:r>
            <a:r>
              <a:rPr lang="vi-VN" err="1">
                <a:latin typeface="Arial"/>
                <a:cs typeface="Arial"/>
              </a:rPr>
              <a:t>cản</a:t>
            </a:r>
            <a:r>
              <a:rPr lang="vi-VN">
                <a:latin typeface="Arial"/>
                <a:cs typeface="Arial"/>
              </a:rPr>
              <a:t> </a:t>
            </a:r>
            <a:r>
              <a:rPr lang="vi-VN" err="1">
                <a:latin typeface="Arial"/>
                <a:cs typeface="Arial"/>
              </a:rPr>
              <a:t>từ</a:t>
            </a:r>
            <a:endParaRPr lang="vi-VN">
              <a:latin typeface="Arial"/>
              <a:cs typeface="Arial"/>
            </a:endParaRPr>
          </a:p>
          <a:p>
            <a:r>
              <a:rPr lang="vi-VN">
                <a:latin typeface="Arial"/>
                <a:cs typeface="Arial"/>
              </a:rPr>
              <a:t>CEA</a:t>
            </a:r>
          </a:p>
          <a:p>
            <a:r>
              <a:rPr lang="vi-VN" err="1">
                <a:latin typeface="Arial"/>
                <a:cs typeface="Arial"/>
              </a:rPr>
              <a:t>Cận</a:t>
            </a:r>
            <a:r>
              <a:rPr lang="vi-VN">
                <a:latin typeface="Arial"/>
                <a:cs typeface="Arial"/>
              </a:rPr>
              <a:t> lâm </a:t>
            </a:r>
            <a:r>
              <a:rPr lang="vi-VN" err="1">
                <a:latin typeface="Arial"/>
                <a:cs typeface="Arial"/>
              </a:rPr>
              <a:t>sàng</a:t>
            </a:r>
            <a:r>
              <a:rPr lang="vi-VN">
                <a:latin typeface="Arial"/>
                <a:cs typeface="Arial"/>
              </a:rPr>
              <a:t> </a:t>
            </a:r>
            <a:r>
              <a:rPr lang="vi-VN" err="1">
                <a:latin typeface="Arial"/>
                <a:cs typeface="Arial"/>
              </a:rPr>
              <a:t>thường</a:t>
            </a:r>
            <a:r>
              <a:rPr lang="vi-VN">
                <a:latin typeface="Arial"/>
                <a:cs typeface="Arial"/>
              </a:rPr>
              <a:t> quy: ĐH, ECG, </a:t>
            </a:r>
            <a:r>
              <a:rPr lang="vi-VN" err="1">
                <a:latin typeface="Arial"/>
                <a:cs typeface="Arial"/>
              </a:rPr>
              <a:t>Ion</a:t>
            </a:r>
            <a:r>
              <a:rPr lang="vi-VN">
                <a:latin typeface="Arial"/>
                <a:cs typeface="Arial"/>
              </a:rPr>
              <a:t> </a:t>
            </a:r>
            <a:r>
              <a:rPr lang="vi-VN" err="1">
                <a:latin typeface="Arial"/>
                <a:cs typeface="Arial"/>
              </a:rPr>
              <a:t>đồ</a:t>
            </a:r>
            <a:endParaRPr lang="vi-VN">
              <a:latin typeface="Arial"/>
              <a:cs typeface="Arial"/>
            </a:endParaRPr>
          </a:p>
        </p:txBody>
      </p:sp>
    </p:spTree>
    <p:extLst>
      <p:ext uri="{BB962C8B-B14F-4D97-AF65-F5344CB8AC3E}">
        <p14:creationId xmlns:p14="http://schemas.microsoft.com/office/powerpoint/2010/main" val="2862655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F1D1B4D-F04B-09D3-ACCE-243D589080EA}"/>
              </a:ext>
            </a:extLst>
          </p:cNvPr>
          <p:cNvSpPr>
            <a:spLocks noGrp="1"/>
          </p:cNvSpPr>
          <p:nvPr>
            <p:ph type="title"/>
          </p:nvPr>
        </p:nvSpPr>
        <p:spPr/>
        <p:txBody>
          <a:bodyPr/>
          <a:lstStyle/>
          <a:p>
            <a:r>
              <a:rPr lang="vi-VN">
                <a:latin typeface="Tahoma"/>
                <a:ea typeface="Tahoma"/>
                <a:cs typeface="Tahoma"/>
              </a:rPr>
              <a:t>I. HÀNH CHÍNH:</a:t>
            </a:r>
            <a:endParaRPr lang="vi-VN"/>
          </a:p>
        </p:txBody>
      </p:sp>
      <p:sp>
        <p:nvSpPr>
          <p:cNvPr id="3" name="Chỗ dành sẵn cho Nội dung 2">
            <a:extLst>
              <a:ext uri="{FF2B5EF4-FFF2-40B4-BE49-F238E27FC236}">
                <a16:creationId xmlns:a16="http://schemas.microsoft.com/office/drawing/2014/main" id="{1218CD64-125A-7517-692C-AFD48F582422}"/>
              </a:ext>
            </a:extLst>
          </p:cNvPr>
          <p:cNvSpPr>
            <a:spLocks noGrp="1"/>
          </p:cNvSpPr>
          <p:nvPr>
            <p:ph idx="1"/>
          </p:nvPr>
        </p:nvSpPr>
        <p:spPr/>
        <p:txBody>
          <a:bodyPr vert="horz" lIns="91440" tIns="45720" rIns="91440" bIns="45720" rtlCol="0" anchor="t">
            <a:normAutofit/>
          </a:bodyPr>
          <a:lstStyle/>
          <a:p>
            <a:r>
              <a:rPr lang="vi-VN" err="1">
                <a:latin typeface="Arial"/>
                <a:ea typeface="+mn-lt"/>
                <a:cs typeface="Arial"/>
              </a:rPr>
              <a:t>Họ</a:t>
            </a:r>
            <a:r>
              <a:rPr lang="vi-VN">
                <a:latin typeface="Arial"/>
                <a:ea typeface="+mn-lt"/>
                <a:cs typeface="Arial"/>
              </a:rPr>
              <a:t> </a:t>
            </a:r>
            <a:r>
              <a:rPr lang="vi-VN" err="1">
                <a:latin typeface="Arial"/>
                <a:ea typeface="+mn-lt"/>
                <a:cs typeface="Arial"/>
              </a:rPr>
              <a:t>và</a:t>
            </a:r>
            <a:r>
              <a:rPr lang="vi-VN">
                <a:latin typeface="Arial"/>
                <a:ea typeface="+mn-lt"/>
                <a:cs typeface="Arial"/>
              </a:rPr>
              <a:t> tên: </a:t>
            </a:r>
            <a:r>
              <a:rPr lang="vi-VN" err="1">
                <a:latin typeface="Arial"/>
                <a:ea typeface="+mn-lt"/>
                <a:cs typeface="Arial"/>
              </a:rPr>
              <a:t>Nguyễn</a:t>
            </a:r>
            <a:r>
              <a:rPr lang="vi-VN">
                <a:latin typeface="Arial"/>
                <a:ea typeface="+mn-lt"/>
                <a:cs typeface="Arial"/>
              </a:rPr>
              <a:t> </a:t>
            </a:r>
            <a:r>
              <a:rPr lang="vi-VN" err="1">
                <a:latin typeface="Arial"/>
                <a:ea typeface="+mn-lt"/>
                <a:cs typeface="Arial"/>
              </a:rPr>
              <a:t>Thị</a:t>
            </a:r>
            <a:r>
              <a:rPr lang="vi-VN">
                <a:latin typeface="Arial"/>
                <a:ea typeface="+mn-lt"/>
                <a:cs typeface="Arial"/>
              </a:rPr>
              <a:t> Thanh </a:t>
            </a:r>
            <a:r>
              <a:rPr lang="vi-VN" err="1">
                <a:latin typeface="Arial"/>
                <a:ea typeface="+mn-lt"/>
                <a:cs typeface="Arial"/>
              </a:rPr>
              <a:t>Thúy</a:t>
            </a:r>
            <a:endParaRPr lang="vi-VN" err="1">
              <a:latin typeface="Arial"/>
              <a:cs typeface="Arial" panose="020B0604020202020204" pitchFamily="34" charset="0"/>
            </a:endParaRPr>
          </a:p>
          <a:p>
            <a:r>
              <a:rPr lang="vi-VN" err="1">
                <a:latin typeface="Arial"/>
                <a:ea typeface="+mn-lt"/>
                <a:cs typeface="Arial"/>
              </a:rPr>
              <a:t>Giới</a:t>
            </a:r>
            <a:r>
              <a:rPr lang="vi-VN">
                <a:latin typeface="Arial"/>
                <a:ea typeface="+mn-lt"/>
                <a:cs typeface="Arial"/>
              </a:rPr>
              <a:t> </a:t>
            </a:r>
            <a:r>
              <a:rPr lang="vi-VN" err="1">
                <a:latin typeface="Arial"/>
                <a:ea typeface="+mn-lt"/>
                <a:cs typeface="Arial"/>
              </a:rPr>
              <a:t>tính</a:t>
            </a:r>
            <a:r>
              <a:rPr lang="vi-VN">
                <a:latin typeface="Arial"/>
                <a:ea typeface="+mn-lt"/>
                <a:cs typeface="Arial"/>
              </a:rPr>
              <a:t>: </a:t>
            </a:r>
            <a:r>
              <a:rPr lang="vi-VN" err="1">
                <a:latin typeface="Arial"/>
                <a:ea typeface="+mn-lt"/>
                <a:cs typeface="Arial"/>
              </a:rPr>
              <a:t>Nữ</a:t>
            </a:r>
            <a:endParaRPr lang="vi-VN" err="1"/>
          </a:p>
          <a:p>
            <a:r>
              <a:rPr lang="vi-VN">
                <a:latin typeface="Arial"/>
                <a:ea typeface="+mn-lt"/>
                <a:cs typeface="Arial"/>
              </a:rPr>
              <a:t>Sinh năm: 1976 ( 46 </a:t>
            </a:r>
            <a:r>
              <a:rPr lang="vi-VN" err="1">
                <a:latin typeface="Arial"/>
                <a:ea typeface="+mn-lt"/>
                <a:cs typeface="Arial"/>
              </a:rPr>
              <a:t>tuổi</a:t>
            </a:r>
            <a:r>
              <a:rPr lang="vi-VN">
                <a:latin typeface="Arial"/>
                <a:ea typeface="+mn-lt"/>
                <a:cs typeface="Arial"/>
              </a:rPr>
              <a:t>)  </a:t>
            </a:r>
            <a:endParaRPr lang="vi-VN"/>
          </a:p>
          <a:p>
            <a:r>
              <a:rPr lang="vi-VN" err="1">
                <a:latin typeface="Arial"/>
                <a:ea typeface="+mn-lt"/>
                <a:cs typeface="Arial"/>
              </a:rPr>
              <a:t>Nghề</a:t>
            </a:r>
            <a:r>
              <a:rPr lang="vi-VN">
                <a:latin typeface="Arial"/>
                <a:ea typeface="+mn-lt"/>
                <a:cs typeface="Arial"/>
              </a:rPr>
              <a:t> </a:t>
            </a:r>
            <a:r>
              <a:rPr lang="vi-VN" err="1">
                <a:latin typeface="Arial"/>
                <a:ea typeface="+mn-lt"/>
                <a:cs typeface="Arial"/>
              </a:rPr>
              <a:t>nghiệp</a:t>
            </a:r>
            <a:r>
              <a:rPr lang="vi-VN">
                <a:latin typeface="Arial"/>
                <a:ea typeface="+mn-lt"/>
                <a:cs typeface="Arial"/>
              </a:rPr>
              <a:t>: </a:t>
            </a:r>
            <a:r>
              <a:rPr lang="vi-VN" err="1">
                <a:latin typeface="Arial"/>
                <a:ea typeface="+mn-lt"/>
                <a:cs typeface="Arial"/>
              </a:rPr>
              <a:t>nội</a:t>
            </a:r>
            <a:r>
              <a:rPr lang="vi-VN">
                <a:latin typeface="Arial"/>
                <a:ea typeface="+mn-lt"/>
                <a:cs typeface="Arial"/>
              </a:rPr>
              <a:t> </a:t>
            </a:r>
            <a:r>
              <a:rPr lang="vi-VN" err="1">
                <a:latin typeface="Arial"/>
                <a:ea typeface="+mn-lt"/>
                <a:cs typeface="Arial"/>
              </a:rPr>
              <a:t>trợ</a:t>
            </a:r>
            <a:endParaRPr lang="vi-VN" err="1">
              <a:latin typeface="Arial"/>
              <a:cs typeface="Arial"/>
            </a:endParaRPr>
          </a:p>
          <a:p>
            <a:r>
              <a:rPr lang="vi-VN" err="1">
                <a:latin typeface="Arial"/>
                <a:ea typeface="+mn-lt"/>
                <a:cs typeface="Arial"/>
              </a:rPr>
              <a:t>Địa</a:t>
            </a:r>
            <a:r>
              <a:rPr lang="vi-VN">
                <a:latin typeface="Arial"/>
                <a:ea typeface="+mn-lt"/>
                <a:cs typeface="Arial"/>
              </a:rPr>
              <a:t> </a:t>
            </a:r>
            <a:r>
              <a:rPr lang="vi-VN" err="1">
                <a:latin typeface="Arial"/>
                <a:ea typeface="+mn-lt"/>
                <a:cs typeface="Arial"/>
              </a:rPr>
              <a:t>chỉ</a:t>
            </a:r>
            <a:r>
              <a:rPr lang="vi-VN">
                <a:latin typeface="Arial"/>
                <a:ea typeface="+mn-lt"/>
                <a:cs typeface="Arial"/>
              </a:rPr>
              <a:t>: </a:t>
            </a:r>
            <a:r>
              <a:rPr lang="vi-VN" err="1">
                <a:latin typeface="Arial"/>
                <a:ea typeface="+mn-lt"/>
                <a:cs typeface="Arial"/>
              </a:rPr>
              <a:t>Phú</a:t>
            </a:r>
            <a:r>
              <a:rPr lang="vi-VN">
                <a:latin typeface="Arial"/>
                <a:ea typeface="+mn-lt"/>
                <a:cs typeface="Arial"/>
              </a:rPr>
              <a:t> </a:t>
            </a:r>
            <a:r>
              <a:rPr lang="vi-VN" err="1">
                <a:latin typeface="Arial"/>
                <a:ea typeface="+mn-lt"/>
                <a:cs typeface="Arial"/>
              </a:rPr>
              <a:t>Nhuận</a:t>
            </a:r>
            <a:r>
              <a:rPr lang="vi-VN">
                <a:latin typeface="Arial"/>
                <a:ea typeface="+mn-lt"/>
                <a:cs typeface="Arial"/>
              </a:rPr>
              <a:t>- </a:t>
            </a:r>
            <a:r>
              <a:rPr lang="vi-VN" err="1">
                <a:latin typeface="Arial"/>
                <a:ea typeface="+mn-lt"/>
                <a:cs typeface="Arial"/>
              </a:rPr>
              <a:t>Tp.HCM</a:t>
            </a:r>
            <a:endParaRPr lang="vi-VN" err="1">
              <a:latin typeface="Arial"/>
              <a:cs typeface="Arial"/>
            </a:endParaRPr>
          </a:p>
          <a:p>
            <a:r>
              <a:rPr lang="vi-VN" err="1">
                <a:latin typeface="Arial"/>
                <a:ea typeface="+mn-lt"/>
                <a:cs typeface="Arial"/>
              </a:rPr>
              <a:t>Thời</a:t>
            </a:r>
            <a:r>
              <a:rPr lang="vi-VN">
                <a:latin typeface="Arial"/>
                <a:ea typeface="+mn-lt"/>
                <a:cs typeface="Arial"/>
              </a:rPr>
              <a:t> gian </a:t>
            </a:r>
            <a:r>
              <a:rPr lang="vi-VN" err="1">
                <a:latin typeface="Arial"/>
                <a:ea typeface="+mn-lt"/>
                <a:cs typeface="Arial"/>
              </a:rPr>
              <a:t>nhập</a:t>
            </a:r>
            <a:r>
              <a:rPr lang="vi-VN">
                <a:latin typeface="Arial"/>
                <a:ea typeface="+mn-lt"/>
                <a:cs typeface="Arial"/>
              </a:rPr>
              <a:t> </a:t>
            </a:r>
            <a:r>
              <a:rPr lang="vi-VN" err="1">
                <a:latin typeface="Arial"/>
                <a:ea typeface="+mn-lt"/>
                <a:cs typeface="Arial"/>
              </a:rPr>
              <a:t>viện</a:t>
            </a:r>
            <a:r>
              <a:rPr lang="vi-VN">
                <a:latin typeface="Arial"/>
                <a:ea typeface="+mn-lt"/>
                <a:cs typeface="Arial"/>
              </a:rPr>
              <a:t>: 14h </a:t>
            </a:r>
            <a:r>
              <a:rPr lang="vi-VN" err="1">
                <a:latin typeface="Arial"/>
                <a:ea typeface="+mn-lt"/>
                <a:cs typeface="Arial"/>
              </a:rPr>
              <a:t>ngày</a:t>
            </a:r>
            <a:r>
              <a:rPr lang="vi-VN">
                <a:latin typeface="Arial"/>
                <a:ea typeface="+mn-lt"/>
                <a:cs typeface="Arial"/>
              </a:rPr>
              <a:t> 3/10/2022 </a:t>
            </a:r>
            <a:endParaRPr lang="vi-VN">
              <a:cs typeface="Arial" panose="020B0604020202020204" pitchFamily="34" charset="0"/>
            </a:endParaRPr>
          </a:p>
          <a:p>
            <a:r>
              <a:rPr lang="vi-VN">
                <a:latin typeface="Arial"/>
                <a:ea typeface="+mn-lt"/>
                <a:cs typeface="Arial"/>
              </a:rPr>
              <a:t>Khoa </a:t>
            </a:r>
            <a:r>
              <a:rPr lang="vi-VN" err="1">
                <a:latin typeface="Arial"/>
                <a:ea typeface="+mn-lt"/>
                <a:cs typeface="Arial"/>
              </a:rPr>
              <a:t>Ngoại</a:t>
            </a:r>
            <a:r>
              <a:rPr lang="vi-VN">
                <a:latin typeface="Arial"/>
                <a:ea typeface="+mn-lt"/>
                <a:cs typeface="Arial"/>
              </a:rPr>
              <a:t> B, p216, BV NDGĐ. </a:t>
            </a:r>
            <a:endParaRPr lang="vi-VN">
              <a:latin typeface="Arial"/>
              <a:cs typeface="Arial"/>
            </a:endParaRPr>
          </a:p>
          <a:p>
            <a:endParaRPr lang="vi-VN"/>
          </a:p>
          <a:p>
            <a:endParaRPr lang="vi-VN"/>
          </a:p>
        </p:txBody>
      </p:sp>
    </p:spTree>
    <p:extLst>
      <p:ext uri="{BB962C8B-B14F-4D97-AF65-F5344CB8AC3E}">
        <p14:creationId xmlns:p14="http://schemas.microsoft.com/office/powerpoint/2010/main" val="31635376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E96919C0-FBCE-852E-2821-8AB72506B981}"/>
              </a:ext>
            </a:extLst>
          </p:cNvPr>
          <p:cNvSpPr>
            <a:spLocks noGrp="1"/>
          </p:cNvSpPr>
          <p:nvPr>
            <p:ph type="title"/>
          </p:nvPr>
        </p:nvSpPr>
        <p:spPr/>
        <p:txBody>
          <a:bodyPr/>
          <a:lstStyle/>
          <a:p>
            <a:r>
              <a:rPr lang="vi-VN">
                <a:latin typeface="Tahoma"/>
                <a:ea typeface="Tahoma"/>
                <a:cs typeface="Tahoma"/>
              </a:rPr>
              <a:t>XIII. KẾT QUẢ CẬN LÂM SÀNG:</a:t>
            </a:r>
            <a:endParaRPr lang="vi-VN"/>
          </a:p>
        </p:txBody>
      </p:sp>
      <p:pic>
        <p:nvPicPr>
          <p:cNvPr id="4" name="Hình ảnh 4" descr="Ảnh có chứa văn bản&#10;&#10;Mô tả được tự động tạo">
            <a:extLst>
              <a:ext uri="{FF2B5EF4-FFF2-40B4-BE49-F238E27FC236}">
                <a16:creationId xmlns:a16="http://schemas.microsoft.com/office/drawing/2014/main" id="{C7ACAB5E-22D2-8A73-7A6D-0A47444CCE5F}"/>
              </a:ext>
            </a:extLst>
          </p:cNvPr>
          <p:cNvPicPr>
            <a:picLocks noGrp="1" noChangeAspect="1"/>
          </p:cNvPicPr>
          <p:nvPr>
            <p:ph idx="1"/>
          </p:nvPr>
        </p:nvPicPr>
        <p:blipFill rotWithShape="1">
          <a:blip r:embed="rId2"/>
          <a:srcRect l="14091" t="24788" r="16136" b="19015"/>
          <a:stretch/>
        </p:blipFill>
        <p:spPr>
          <a:xfrm>
            <a:off x="429247" y="1269193"/>
            <a:ext cx="5125252" cy="5526471"/>
          </a:xfrm>
        </p:spPr>
      </p:pic>
      <p:pic>
        <p:nvPicPr>
          <p:cNvPr id="5" name="Hình ảnh 5" descr="Ảnh có chứa văn bản&#10;&#10;Mô tả được tự động tạo">
            <a:extLst>
              <a:ext uri="{FF2B5EF4-FFF2-40B4-BE49-F238E27FC236}">
                <a16:creationId xmlns:a16="http://schemas.microsoft.com/office/drawing/2014/main" id="{3DAC07FA-E124-609D-49CF-CA859403CD4D}"/>
              </a:ext>
            </a:extLst>
          </p:cNvPr>
          <p:cNvPicPr>
            <a:picLocks noChangeAspect="1"/>
          </p:cNvPicPr>
          <p:nvPr/>
        </p:nvPicPr>
        <p:blipFill rotWithShape="1">
          <a:blip r:embed="rId3"/>
          <a:srcRect l="9133" t="28740" r="523" b="36614"/>
          <a:stretch/>
        </p:blipFill>
        <p:spPr>
          <a:xfrm>
            <a:off x="5665302" y="1312653"/>
            <a:ext cx="6259560" cy="3811998"/>
          </a:xfrm>
          <a:prstGeom prst="rect">
            <a:avLst/>
          </a:prstGeom>
        </p:spPr>
      </p:pic>
    </p:spTree>
    <p:extLst>
      <p:ext uri="{BB962C8B-B14F-4D97-AF65-F5344CB8AC3E}">
        <p14:creationId xmlns:p14="http://schemas.microsoft.com/office/powerpoint/2010/main" val="36183301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E96919C0-FBCE-852E-2821-8AB72506B981}"/>
              </a:ext>
            </a:extLst>
          </p:cNvPr>
          <p:cNvSpPr>
            <a:spLocks noGrp="1"/>
          </p:cNvSpPr>
          <p:nvPr>
            <p:ph type="title"/>
          </p:nvPr>
        </p:nvSpPr>
        <p:spPr>
          <a:xfrm>
            <a:off x="763598" y="307675"/>
            <a:ext cx="8596668" cy="1320800"/>
          </a:xfrm>
        </p:spPr>
        <p:txBody>
          <a:bodyPr/>
          <a:lstStyle/>
          <a:p>
            <a:r>
              <a:rPr lang="vi-VN">
                <a:latin typeface="Tahoma"/>
                <a:ea typeface="Tahoma"/>
                <a:cs typeface="Tahoma"/>
              </a:rPr>
              <a:t>XIII. KẾT QUẢ CẬN LÂM SÀNG:</a:t>
            </a:r>
            <a:endParaRPr lang="vi-VN"/>
          </a:p>
        </p:txBody>
      </p:sp>
      <p:pic>
        <p:nvPicPr>
          <p:cNvPr id="4" name="Hình ảnh 4" descr="Ảnh có chứa văn bản, màn hình, thiết bị điện tử, trong nhà&#10;&#10;Mô tả được tự động tạo">
            <a:extLst>
              <a:ext uri="{FF2B5EF4-FFF2-40B4-BE49-F238E27FC236}">
                <a16:creationId xmlns:a16="http://schemas.microsoft.com/office/drawing/2014/main" id="{65221772-5459-EC41-31AF-E569CE44D0F5}"/>
              </a:ext>
            </a:extLst>
          </p:cNvPr>
          <p:cNvPicPr>
            <a:picLocks noGrp="1" noChangeAspect="1"/>
          </p:cNvPicPr>
          <p:nvPr>
            <p:ph idx="1"/>
          </p:nvPr>
        </p:nvPicPr>
        <p:blipFill rotWithShape="1">
          <a:blip r:embed="rId2"/>
          <a:srcRect l="19084" t="29611" r="30840" b="37143"/>
          <a:stretch/>
        </p:blipFill>
        <p:spPr>
          <a:xfrm>
            <a:off x="256718" y="1083709"/>
            <a:ext cx="6029098" cy="5537325"/>
          </a:xfrm>
        </p:spPr>
      </p:pic>
      <p:pic>
        <p:nvPicPr>
          <p:cNvPr id="5" name="Hình ảnh 5" descr="Ảnh có chứa văn bản, thiết bị điện tử, máy tính, bàn phím&#10;&#10;Mô tả được tự động tạo">
            <a:extLst>
              <a:ext uri="{FF2B5EF4-FFF2-40B4-BE49-F238E27FC236}">
                <a16:creationId xmlns:a16="http://schemas.microsoft.com/office/drawing/2014/main" id="{E397D21C-AB19-31DF-D639-74B97903BC34}"/>
              </a:ext>
            </a:extLst>
          </p:cNvPr>
          <p:cNvPicPr>
            <a:picLocks noChangeAspect="1"/>
          </p:cNvPicPr>
          <p:nvPr/>
        </p:nvPicPr>
        <p:blipFill rotWithShape="1">
          <a:blip r:embed="rId3"/>
          <a:srcRect l="18325" t="15354" r="38220" b="53139"/>
          <a:stretch/>
        </p:blipFill>
        <p:spPr>
          <a:xfrm>
            <a:off x="6377797" y="1082616"/>
            <a:ext cx="5447773" cy="5551869"/>
          </a:xfrm>
          <a:prstGeom prst="rect">
            <a:avLst/>
          </a:prstGeom>
        </p:spPr>
      </p:pic>
    </p:spTree>
    <p:extLst>
      <p:ext uri="{BB962C8B-B14F-4D97-AF65-F5344CB8AC3E}">
        <p14:creationId xmlns:p14="http://schemas.microsoft.com/office/powerpoint/2010/main" val="28965892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E96919C0-FBCE-852E-2821-8AB72506B981}"/>
              </a:ext>
            </a:extLst>
          </p:cNvPr>
          <p:cNvSpPr>
            <a:spLocks noGrp="1"/>
          </p:cNvSpPr>
          <p:nvPr>
            <p:ph type="title"/>
          </p:nvPr>
        </p:nvSpPr>
        <p:spPr/>
        <p:txBody>
          <a:bodyPr/>
          <a:lstStyle/>
          <a:p>
            <a:r>
              <a:rPr lang="vi-VN">
                <a:latin typeface="Tahoma"/>
                <a:ea typeface="Tahoma"/>
                <a:cs typeface="Tahoma"/>
              </a:rPr>
              <a:t>XIII. KẾT QUẢ CẬN LÂM SÀNG:</a:t>
            </a:r>
            <a:endParaRPr lang="vi-VN"/>
          </a:p>
        </p:txBody>
      </p:sp>
      <p:pic>
        <p:nvPicPr>
          <p:cNvPr id="4" name="Hình ảnh 4" descr="Ảnh có chứa văn bản, thiết bị điện tử, máy tính, bàn&#10;&#10;Mô tả được tự động tạo">
            <a:extLst>
              <a:ext uri="{FF2B5EF4-FFF2-40B4-BE49-F238E27FC236}">
                <a16:creationId xmlns:a16="http://schemas.microsoft.com/office/drawing/2014/main" id="{B440EDAA-9115-55C6-1519-9CDDC3552FD8}"/>
              </a:ext>
            </a:extLst>
          </p:cNvPr>
          <p:cNvPicPr>
            <a:picLocks noGrp="1" noChangeAspect="1"/>
          </p:cNvPicPr>
          <p:nvPr>
            <p:ph idx="1"/>
          </p:nvPr>
        </p:nvPicPr>
        <p:blipFill rotWithShape="1">
          <a:blip r:embed="rId2"/>
          <a:srcRect l="18182" t="21442" r="39312" b="47412"/>
          <a:stretch/>
        </p:blipFill>
        <p:spPr>
          <a:xfrm>
            <a:off x="3621019" y="1269193"/>
            <a:ext cx="5748309" cy="5595763"/>
          </a:xfrm>
        </p:spPr>
      </p:pic>
    </p:spTree>
    <p:extLst>
      <p:ext uri="{BB962C8B-B14F-4D97-AF65-F5344CB8AC3E}">
        <p14:creationId xmlns:p14="http://schemas.microsoft.com/office/powerpoint/2010/main" val="28329936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4D63414-81DC-6E1C-39AC-38A3986B87B8}"/>
              </a:ext>
            </a:extLst>
          </p:cNvPr>
          <p:cNvSpPr>
            <a:spLocks noGrp="1"/>
          </p:cNvSpPr>
          <p:nvPr>
            <p:ph type="title"/>
          </p:nvPr>
        </p:nvSpPr>
        <p:spPr/>
        <p:txBody>
          <a:bodyPr/>
          <a:lstStyle/>
          <a:p>
            <a:r>
              <a:rPr lang="vi-VN">
                <a:latin typeface="Tahoma"/>
                <a:ea typeface="Tahoma"/>
                <a:cs typeface="Tahoma"/>
              </a:rPr>
              <a:t>XIV. CHẨN ĐOÁN XÁC ĐỊNH:</a:t>
            </a:r>
            <a:endParaRPr lang="vi-VN"/>
          </a:p>
        </p:txBody>
      </p:sp>
      <p:sp>
        <p:nvSpPr>
          <p:cNvPr id="3" name="Chỗ dành sẵn cho Nội dung 2">
            <a:extLst>
              <a:ext uri="{FF2B5EF4-FFF2-40B4-BE49-F238E27FC236}">
                <a16:creationId xmlns:a16="http://schemas.microsoft.com/office/drawing/2014/main" id="{D0B30C9F-2286-4AF4-2662-1493CBEC33E5}"/>
              </a:ext>
            </a:extLst>
          </p:cNvPr>
          <p:cNvSpPr>
            <a:spLocks noGrp="1"/>
          </p:cNvSpPr>
          <p:nvPr>
            <p:ph idx="1"/>
          </p:nvPr>
        </p:nvSpPr>
        <p:spPr/>
        <p:txBody>
          <a:bodyPr vert="horz" lIns="91440" tIns="45720" rIns="91440" bIns="45720" rtlCol="0" anchor="t">
            <a:normAutofit/>
          </a:bodyPr>
          <a:lstStyle/>
          <a:p>
            <a:r>
              <a:rPr lang="vi-VN">
                <a:latin typeface="Arial"/>
                <a:ea typeface="+mn-lt"/>
                <a:cs typeface="Arial"/>
              </a:rPr>
              <a:t>Ung thư </a:t>
            </a:r>
            <a:r>
              <a:rPr lang="vi-VN" err="1">
                <a:latin typeface="Arial"/>
                <a:ea typeface="+mn-lt"/>
                <a:cs typeface="Arial"/>
              </a:rPr>
              <a:t>trực</a:t>
            </a:r>
            <a:r>
              <a:rPr lang="vi-VN">
                <a:latin typeface="Arial"/>
                <a:ea typeface="+mn-lt"/>
                <a:cs typeface="Arial"/>
              </a:rPr>
              <a:t> </a:t>
            </a:r>
            <a:r>
              <a:rPr lang="vi-VN" err="1">
                <a:latin typeface="Arial"/>
                <a:ea typeface="+mn-lt"/>
                <a:cs typeface="Arial"/>
              </a:rPr>
              <a:t>tràng</a:t>
            </a:r>
            <a:r>
              <a:rPr lang="vi-VN">
                <a:latin typeface="Arial"/>
                <a:ea typeface="+mn-lt"/>
                <a:cs typeface="Arial"/>
              </a:rPr>
              <a:t> </a:t>
            </a:r>
            <a:r>
              <a:rPr lang="vi-VN" err="1">
                <a:latin typeface="Arial"/>
                <a:ea typeface="+mn-lt"/>
                <a:cs typeface="Arial"/>
              </a:rPr>
              <a:t>tế</a:t>
            </a:r>
            <a:r>
              <a:rPr lang="vi-VN">
                <a:latin typeface="Arial"/>
                <a:ea typeface="+mn-lt"/>
                <a:cs typeface="Arial"/>
              </a:rPr>
              <a:t> </a:t>
            </a:r>
            <a:r>
              <a:rPr lang="vi-VN" err="1">
                <a:latin typeface="Arial"/>
                <a:ea typeface="+mn-lt"/>
                <a:cs typeface="Arial"/>
              </a:rPr>
              <a:t>bào</a:t>
            </a:r>
            <a:r>
              <a:rPr lang="vi-VN">
                <a:latin typeface="Arial"/>
                <a:ea typeface="+mn-lt"/>
                <a:cs typeface="Arial"/>
              </a:rPr>
              <a:t> </a:t>
            </a:r>
            <a:r>
              <a:rPr lang="vi-VN" err="1">
                <a:latin typeface="Arial"/>
                <a:ea typeface="+mn-lt"/>
                <a:cs typeface="Arial"/>
              </a:rPr>
              <a:t>tuyến</a:t>
            </a:r>
            <a:r>
              <a:rPr lang="vi-VN">
                <a:latin typeface="Arial"/>
                <a:ea typeface="+mn-lt"/>
                <a:cs typeface="Arial"/>
              </a:rPr>
              <a:t> </a:t>
            </a:r>
            <a:r>
              <a:rPr lang="vi-VN" err="1">
                <a:latin typeface="Arial"/>
                <a:ea typeface="+mn-lt"/>
                <a:cs typeface="Arial"/>
              </a:rPr>
              <a:t>đoạn</a:t>
            </a:r>
            <a:r>
              <a:rPr lang="vi-VN">
                <a:latin typeface="Arial"/>
                <a:ea typeface="+mn-lt"/>
                <a:cs typeface="Arial"/>
              </a:rPr>
              <a:t> </a:t>
            </a:r>
            <a:r>
              <a:rPr lang="vi-VN" err="1">
                <a:latin typeface="Arial"/>
                <a:ea typeface="+mn-lt"/>
                <a:cs typeface="Arial"/>
              </a:rPr>
              <a:t>thấp</a:t>
            </a:r>
            <a:r>
              <a:rPr lang="vi-VN">
                <a:latin typeface="Arial"/>
                <a:ea typeface="+mn-lt"/>
                <a:cs typeface="Arial"/>
              </a:rPr>
              <a:t> T3N1M0, </a:t>
            </a:r>
            <a:r>
              <a:rPr lang="vi-VN" err="1">
                <a:latin typeface="Arial"/>
                <a:ea typeface="+mn-lt"/>
                <a:cs typeface="Arial"/>
              </a:rPr>
              <a:t>biến</a:t>
            </a:r>
            <a:r>
              <a:rPr lang="vi-VN">
                <a:latin typeface="Arial"/>
                <a:ea typeface="+mn-lt"/>
                <a:cs typeface="Arial"/>
              </a:rPr>
              <a:t> </a:t>
            </a:r>
            <a:r>
              <a:rPr lang="vi-VN" err="1">
                <a:latin typeface="Arial"/>
                <a:ea typeface="+mn-lt"/>
                <a:cs typeface="Arial"/>
              </a:rPr>
              <a:t>chứng</a:t>
            </a:r>
            <a:r>
              <a:rPr lang="vi-VN">
                <a:latin typeface="Arial"/>
                <a:ea typeface="+mn-lt"/>
                <a:cs typeface="Arial"/>
              </a:rPr>
              <a:t> </a:t>
            </a:r>
            <a:r>
              <a:rPr lang="vi-VN" err="1">
                <a:latin typeface="Arial"/>
                <a:ea typeface="+mn-lt"/>
                <a:cs typeface="Arial"/>
              </a:rPr>
              <a:t>thiếu</a:t>
            </a:r>
            <a:r>
              <a:rPr lang="vi-VN">
                <a:latin typeface="Arial"/>
                <a:ea typeface="+mn-lt"/>
                <a:cs typeface="Arial"/>
              </a:rPr>
              <a:t> </a:t>
            </a:r>
            <a:r>
              <a:rPr lang="vi-VN" err="1">
                <a:latin typeface="Arial"/>
                <a:ea typeface="+mn-lt"/>
                <a:cs typeface="Arial"/>
              </a:rPr>
              <a:t>máu</a:t>
            </a:r>
            <a:r>
              <a:rPr lang="vi-VN">
                <a:latin typeface="Arial"/>
                <a:ea typeface="+mn-lt"/>
                <a:cs typeface="Arial"/>
              </a:rPr>
              <a:t> </a:t>
            </a:r>
            <a:r>
              <a:rPr lang="vi-VN" err="1">
                <a:latin typeface="Arial"/>
                <a:ea typeface="+mn-lt"/>
                <a:cs typeface="Arial"/>
              </a:rPr>
              <a:t>hồng</a:t>
            </a:r>
            <a:r>
              <a:rPr lang="vi-VN">
                <a:latin typeface="Arial"/>
                <a:ea typeface="+mn-lt"/>
                <a:cs typeface="Arial"/>
              </a:rPr>
              <a:t> </a:t>
            </a:r>
            <a:r>
              <a:rPr lang="vi-VN" err="1">
                <a:latin typeface="Arial"/>
                <a:ea typeface="+mn-lt"/>
                <a:cs typeface="Arial"/>
              </a:rPr>
              <a:t>cầu</a:t>
            </a:r>
            <a:r>
              <a:rPr lang="vi-VN">
                <a:latin typeface="Arial"/>
                <a:ea typeface="+mn-lt"/>
                <a:cs typeface="Arial"/>
              </a:rPr>
              <a:t> </a:t>
            </a:r>
            <a:r>
              <a:rPr lang="vi-VN" err="1">
                <a:latin typeface="Arial"/>
                <a:ea typeface="+mn-lt"/>
                <a:cs typeface="Arial"/>
              </a:rPr>
              <a:t>nhỏ</a:t>
            </a:r>
            <a:r>
              <a:rPr lang="vi-VN">
                <a:latin typeface="Arial"/>
                <a:ea typeface="+mn-lt"/>
                <a:cs typeface="Arial"/>
              </a:rPr>
              <a:t> </a:t>
            </a:r>
            <a:r>
              <a:rPr lang="vi-VN" err="1">
                <a:latin typeface="Arial"/>
                <a:ea typeface="+mn-lt"/>
                <a:cs typeface="Arial"/>
              </a:rPr>
              <a:t>nhược</a:t>
            </a:r>
            <a:r>
              <a:rPr lang="vi-VN">
                <a:latin typeface="Arial"/>
                <a:ea typeface="+mn-lt"/>
                <a:cs typeface="Arial"/>
              </a:rPr>
              <a:t> </a:t>
            </a:r>
            <a:r>
              <a:rPr lang="vi-VN" err="1">
                <a:latin typeface="Arial"/>
                <a:ea typeface="+mn-lt"/>
                <a:cs typeface="Arial"/>
              </a:rPr>
              <a:t>sắc</a:t>
            </a:r>
            <a:endParaRPr lang="vi-VN" err="1">
              <a:latin typeface="Arial"/>
              <a:cs typeface="Arial"/>
            </a:endParaRPr>
          </a:p>
        </p:txBody>
      </p:sp>
    </p:spTree>
    <p:extLst>
      <p:ext uri="{BB962C8B-B14F-4D97-AF65-F5344CB8AC3E}">
        <p14:creationId xmlns:p14="http://schemas.microsoft.com/office/powerpoint/2010/main" val="7910960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D6EDCBCD-F539-36EA-5058-FD60AAEC8C1B}"/>
              </a:ext>
            </a:extLst>
          </p:cNvPr>
          <p:cNvSpPr>
            <a:spLocks noGrp="1"/>
          </p:cNvSpPr>
          <p:nvPr>
            <p:ph type="title"/>
          </p:nvPr>
        </p:nvSpPr>
        <p:spPr/>
        <p:txBody>
          <a:bodyPr/>
          <a:lstStyle/>
          <a:p>
            <a:r>
              <a:rPr lang="vi-VN">
                <a:latin typeface="Tahoma"/>
                <a:ea typeface="Tahoma"/>
                <a:cs typeface="Tahoma"/>
              </a:rPr>
              <a:t>XV. ĐIỀU TRỊ:</a:t>
            </a:r>
            <a:endParaRPr lang="vi-VN"/>
          </a:p>
        </p:txBody>
      </p:sp>
      <p:sp>
        <p:nvSpPr>
          <p:cNvPr id="3" name="Chỗ dành sẵn cho Nội dung 2">
            <a:extLst>
              <a:ext uri="{FF2B5EF4-FFF2-40B4-BE49-F238E27FC236}">
                <a16:creationId xmlns:a16="http://schemas.microsoft.com/office/drawing/2014/main" id="{2E633494-3ED6-8B11-5C54-8E8B22A3B33B}"/>
              </a:ext>
            </a:extLst>
          </p:cNvPr>
          <p:cNvSpPr>
            <a:spLocks noGrp="1"/>
          </p:cNvSpPr>
          <p:nvPr>
            <p:ph idx="1"/>
          </p:nvPr>
        </p:nvSpPr>
        <p:spPr/>
        <p:txBody>
          <a:bodyPr vert="horz" lIns="91440" tIns="45720" rIns="91440" bIns="45720" rtlCol="0" anchor="t">
            <a:normAutofit/>
          </a:bodyPr>
          <a:lstStyle/>
          <a:p>
            <a:r>
              <a:rPr lang="vi-VN" err="1">
                <a:latin typeface="Arial"/>
                <a:cs typeface="Arial"/>
              </a:rPr>
              <a:t>Xạ</a:t>
            </a:r>
            <a:r>
              <a:rPr lang="vi-VN">
                <a:latin typeface="Arial"/>
                <a:cs typeface="Arial"/>
              </a:rPr>
              <a:t> </a:t>
            </a:r>
            <a:r>
              <a:rPr lang="vi-VN" err="1">
                <a:latin typeface="Arial"/>
                <a:cs typeface="Arial"/>
              </a:rPr>
              <a:t>trị</a:t>
            </a:r>
            <a:r>
              <a:rPr lang="vi-VN">
                <a:latin typeface="Arial"/>
                <a:cs typeface="Arial"/>
              </a:rPr>
              <a:t> </a:t>
            </a:r>
            <a:r>
              <a:rPr lang="vi-VN" err="1">
                <a:latin typeface="Arial"/>
                <a:cs typeface="Arial"/>
              </a:rPr>
              <a:t>trước</a:t>
            </a:r>
            <a:r>
              <a:rPr lang="vi-VN">
                <a:latin typeface="Arial"/>
                <a:cs typeface="Arial"/>
              </a:rPr>
              <a:t> </a:t>
            </a:r>
            <a:r>
              <a:rPr lang="vi-VN" err="1">
                <a:latin typeface="Arial"/>
                <a:cs typeface="Arial"/>
              </a:rPr>
              <a:t>mổ</a:t>
            </a:r>
            <a:r>
              <a:rPr lang="vi-VN">
                <a:latin typeface="Arial"/>
                <a:cs typeface="Arial"/>
              </a:rPr>
              <a:t> + </a:t>
            </a:r>
            <a:r>
              <a:rPr lang="vi-VN" err="1">
                <a:latin typeface="Arial"/>
                <a:cs typeface="Arial"/>
              </a:rPr>
              <a:t>Phẫu</a:t>
            </a:r>
            <a:r>
              <a:rPr lang="vi-VN">
                <a:latin typeface="Arial"/>
                <a:cs typeface="Arial"/>
              </a:rPr>
              <a:t> </a:t>
            </a:r>
            <a:r>
              <a:rPr lang="vi-VN" err="1">
                <a:latin typeface="Arial"/>
                <a:cs typeface="Arial"/>
              </a:rPr>
              <a:t>thuật</a:t>
            </a:r>
            <a:r>
              <a:rPr lang="vi-VN">
                <a:latin typeface="Arial"/>
                <a:cs typeface="Arial"/>
              </a:rPr>
              <a:t> + </a:t>
            </a:r>
            <a:r>
              <a:rPr lang="vi-VN" err="1">
                <a:latin typeface="Arial"/>
                <a:cs typeface="Arial"/>
              </a:rPr>
              <a:t>Hoá</a:t>
            </a:r>
            <a:r>
              <a:rPr lang="vi-VN">
                <a:latin typeface="Arial"/>
                <a:cs typeface="Arial"/>
              </a:rPr>
              <a:t> </a:t>
            </a:r>
            <a:r>
              <a:rPr lang="vi-VN" err="1">
                <a:latin typeface="Arial"/>
                <a:cs typeface="Arial"/>
              </a:rPr>
              <a:t>trị</a:t>
            </a:r>
            <a:r>
              <a:rPr lang="vi-VN">
                <a:latin typeface="Arial"/>
                <a:cs typeface="Arial"/>
              </a:rPr>
              <a:t> sau </a:t>
            </a:r>
            <a:r>
              <a:rPr lang="vi-VN" err="1">
                <a:latin typeface="Arial"/>
                <a:cs typeface="Arial"/>
              </a:rPr>
              <a:t>mổ</a:t>
            </a:r>
          </a:p>
        </p:txBody>
      </p:sp>
    </p:spTree>
    <p:extLst>
      <p:ext uri="{BB962C8B-B14F-4D97-AF65-F5344CB8AC3E}">
        <p14:creationId xmlns:p14="http://schemas.microsoft.com/office/powerpoint/2010/main" val="315533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952364C9-4C8E-7CAD-8327-1ACD952E5FCA}"/>
              </a:ext>
            </a:extLst>
          </p:cNvPr>
          <p:cNvSpPr>
            <a:spLocks noGrp="1"/>
          </p:cNvSpPr>
          <p:nvPr>
            <p:ph type="title"/>
          </p:nvPr>
        </p:nvSpPr>
        <p:spPr/>
        <p:txBody>
          <a:bodyPr/>
          <a:lstStyle/>
          <a:p>
            <a:r>
              <a:rPr lang="vi-VN">
                <a:latin typeface="Tahoma"/>
                <a:ea typeface="Tahoma"/>
                <a:cs typeface="Tahoma"/>
              </a:rPr>
              <a:t>II. LÝ DO NHẬP VIỆN</a:t>
            </a:r>
            <a:endParaRPr lang="vi-VN"/>
          </a:p>
        </p:txBody>
      </p:sp>
      <p:sp>
        <p:nvSpPr>
          <p:cNvPr id="3" name="Chỗ dành sẵn cho Nội dung 2">
            <a:extLst>
              <a:ext uri="{FF2B5EF4-FFF2-40B4-BE49-F238E27FC236}">
                <a16:creationId xmlns:a16="http://schemas.microsoft.com/office/drawing/2014/main" id="{A5EFDCCD-3E3C-E9A9-872B-CE47AE71AC2F}"/>
              </a:ext>
            </a:extLst>
          </p:cNvPr>
          <p:cNvSpPr>
            <a:spLocks noGrp="1"/>
          </p:cNvSpPr>
          <p:nvPr>
            <p:ph idx="1"/>
          </p:nvPr>
        </p:nvSpPr>
        <p:spPr/>
        <p:txBody>
          <a:bodyPr vert="horz" lIns="91440" tIns="45720" rIns="91440" bIns="45720" rtlCol="0" anchor="t">
            <a:normAutofit/>
          </a:bodyPr>
          <a:lstStyle/>
          <a:p>
            <a:r>
              <a:rPr lang="vi-VN">
                <a:latin typeface="Arial"/>
                <a:cs typeface="Arial"/>
              </a:rPr>
              <a:t>ĐAU BỤNG ½ DƯỚI RỐN</a:t>
            </a:r>
            <a:endParaRPr lang="vi-VN"/>
          </a:p>
        </p:txBody>
      </p:sp>
    </p:spTree>
    <p:extLst>
      <p:ext uri="{BB962C8B-B14F-4D97-AF65-F5344CB8AC3E}">
        <p14:creationId xmlns:p14="http://schemas.microsoft.com/office/powerpoint/2010/main" val="4265274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37BD62A-68D7-83E0-A2FB-0839D9ECE81F}"/>
              </a:ext>
            </a:extLst>
          </p:cNvPr>
          <p:cNvSpPr>
            <a:spLocks noGrp="1"/>
          </p:cNvSpPr>
          <p:nvPr>
            <p:ph type="title"/>
          </p:nvPr>
        </p:nvSpPr>
        <p:spPr/>
        <p:txBody>
          <a:bodyPr/>
          <a:lstStyle/>
          <a:p>
            <a:r>
              <a:rPr lang="vi-VN">
                <a:latin typeface="Tahoma"/>
                <a:ea typeface="Tahoma"/>
                <a:cs typeface="Tahoma"/>
              </a:rPr>
              <a:t>III. BỆNH SỬ:</a:t>
            </a:r>
            <a:endParaRPr lang="vi-VN"/>
          </a:p>
        </p:txBody>
      </p:sp>
      <p:sp>
        <p:nvSpPr>
          <p:cNvPr id="3" name="Chỗ dành sẵn cho Nội dung 2">
            <a:extLst>
              <a:ext uri="{FF2B5EF4-FFF2-40B4-BE49-F238E27FC236}">
                <a16:creationId xmlns:a16="http://schemas.microsoft.com/office/drawing/2014/main" id="{07A4A10D-2B27-24A4-D623-8BA9C576578E}"/>
              </a:ext>
            </a:extLst>
          </p:cNvPr>
          <p:cNvSpPr>
            <a:spLocks noGrp="1"/>
          </p:cNvSpPr>
          <p:nvPr>
            <p:ph idx="1"/>
          </p:nvPr>
        </p:nvSpPr>
        <p:spPr>
          <a:xfrm>
            <a:off x="677334" y="1369834"/>
            <a:ext cx="9085498" cy="4326471"/>
          </a:xfrm>
        </p:spPr>
        <p:txBody>
          <a:bodyPr vert="horz" lIns="91440" tIns="45720" rIns="91440" bIns="45720" rtlCol="0" anchor="t">
            <a:noAutofit/>
          </a:bodyPr>
          <a:lstStyle/>
          <a:p>
            <a:pPr algn="just"/>
            <a:r>
              <a:rPr lang="vi-VN" sz="2000" err="1">
                <a:latin typeface="Arial"/>
                <a:cs typeface="Arial"/>
              </a:rPr>
              <a:t>Cách</a:t>
            </a:r>
            <a:r>
              <a:rPr lang="vi-VN" sz="2000">
                <a:latin typeface="Arial"/>
                <a:cs typeface="Arial"/>
              </a:rPr>
              <a:t> NV 3 </a:t>
            </a:r>
            <a:r>
              <a:rPr lang="vi-VN" sz="2000" err="1">
                <a:latin typeface="Arial"/>
                <a:cs typeface="Arial"/>
              </a:rPr>
              <a:t>tháng</a:t>
            </a:r>
            <a:r>
              <a:rPr lang="vi-VN" sz="2000">
                <a:latin typeface="Arial"/>
                <a:cs typeface="Arial"/>
              </a:rPr>
              <a:t>, BN </a:t>
            </a:r>
            <a:r>
              <a:rPr lang="vi-VN" sz="2000" err="1">
                <a:latin typeface="Arial"/>
                <a:cs typeface="Arial"/>
              </a:rPr>
              <a:t>xuất</a:t>
            </a:r>
            <a:r>
              <a:rPr lang="vi-VN" sz="2000">
                <a:latin typeface="Arial"/>
                <a:cs typeface="Arial"/>
              </a:rPr>
              <a:t> </a:t>
            </a:r>
            <a:r>
              <a:rPr lang="vi-VN" sz="2000" err="1">
                <a:latin typeface="Arial"/>
                <a:cs typeface="Arial"/>
              </a:rPr>
              <a:t>hiện</a:t>
            </a:r>
            <a:r>
              <a:rPr lang="vi-VN" sz="2000">
                <a:latin typeface="Arial"/>
                <a:cs typeface="Arial"/>
              </a:rPr>
              <a:t> đau </a:t>
            </a:r>
            <a:r>
              <a:rPr lang="vi-VN" sz="2000" err="1">
                <a:latin typeface="Arial"/>
                <a:cs typeface="Arial"/>
              </a:rPr>
              <a:t>bụng</a:t>
            </a:r>
            <a:r>
              <a:rPr lang="vi-VN" sz="2000">
                <a:latin typeface="Arial"/>
                <a:cs typeface="Arial"/>
              </a:rPr>
              <a:t> </a:t>
            </a:r>
            <a:r>
              <a:rPr lang="vi-VN" sz="2000" err="1">
                <a:latin typeface="Arial"/>
                <a:cs typeface="Arial"/>
              </a:rPr>
              <a:t>quặn</a:t>
            </a:r>
            <a:r>
              <a:rPr lang="vi-VN" sz="2000">
                <a:latin typeface="Arial"/>
                <a:cs typeface="Arial"/>
              </a:rPr>
              <a:t> cơn quanh </a:t>
            </a:r>
            <a:r>
              <a:rPr lang="vi-VN" sz="2000" err="1">
                <a:latin typeface="Arial"/>
                <a:cs typeface="Arial"/>
              </a:rPr>
              <a:t>rốn</a:t>
            </a:r>
            <a:r>
              <a:rPr lang="vi-VN" sz="2000">
                <a:latin typeface="Arial"/>
                <a:cs typeface="Arial"/>
              </a:rPr>
              <a:t> </a:t>
            </a:r>
            <a:r>
              <a:rPr lang="vi-VN" sz="2000" err="1">
                <a:latin typeface="Arial"/>
                <a:cs typeface="Arial"/>
              </a:rPr>
              <a:t>mức</a:t>
            </a:r>
            <a:r>
              <a:rPr lang="vi-VN" sz="2000">
                <a:latin typeface="Arial"/>
                <a:cs typeface="Arial"/>
              </a:rPr>
              <a:t> </a:t>
            </a:r>
            <a:r>
              <a:rPr lang="vi-VN" sz="2000" err="1">
                <a:latin typeface="Arial"/>
                <a:cs typeface="Arial"/>
              </a:rPr>
              <a:t>độ</a:t>
            </a:r>
            <a:r>
              <a:rPr lang="vi-VN" sz="2000">
                <a:latin typeface="Arial"/>
                <a:cs typeface="Arial"/>
              </a:rPr>
              <a:t> </a:t>
            </a:r>
            <a:r>
              <a:rPr lang="vi-VN" sz="2000" err="1">
                <a:latin typeface="Arial"/>
                <a:cs typeface="Arial"/>
              </a:rPr>
              <a:t>nhẹ</a:t>
            </a:r>
            <a:r>
              <a:rPr lang="vi-VN" sz="2000">
                <a:latin typeface="Arial"/>
                <a:cs typeface="Arial"/>
              </a:rPr>
              <a:t>, </a:t>
            </a:r>
            <a:r>
              <a:rPr lang="vi-VN" sz="2000" err="1">
                <a:latin typeface="Arial"/>
                <a:cs typeface="Arial"/>
              </a:rPr>
              <a:t>tần</a:t>
            </a:r>
            <a:r>
              <a:rPr lang="vi-VN" sz="2000">
                <a:latin typeface="Arial"/>
                <a:cs typeface="Arial"/>
              </a:rPr>
              <a:t> </a:t>
            </a:r>
            <a:r>
              <a:rPr lang="vi-VN" sz="2000" err="1">
                <a:latin typeface="Arial"/>
                <a:cs typeface="Arial"/>
              </a:rPr>
              <a:t>xuất</a:t>
            </a:r>
            <a:r>
              <a:rPr lang="vi-VN" sz="2000">
                <a:latin typeface="Arial"/>
                <a:cs typeface="Arial"/>
              </a:rPr>
              <a:t> tăng </a:t>
            </a:r>
            <a:r>
              <a:rPr lang="vi-VN" sz="2000" err="1">
                <a:latin typeface="Arial"/>
                <a:cs typeface="Arial"/>
              </a:rPr>
              <a:t>dần</a:t>
            </a:r>
            <a:r>
              <a:rPr lang="vi-VN" sz="2000">
                <a:latin typeface="Arial"/>
                <a:cs typeface="Arial"/>
              </a:rPr>
              <a:t>, </a:t>
            </a:r>
            <a:r>
              <a:rPr lang="vi-VN" sz="2000" err="1">
                <a:latin typeface="Arial"/>
                <a:cs typeface="Arial"/>
              </a:rPr>
              <a:t>ngày</a:t>
            </a:r>
            <a:r>
              <a:rPr lang="vi-VN" sz="2000">
                <a:latin typeface="Arial"/>
                <a:cs typeface="Arial"/>
              </a:rPr>
              <a:t> </a:t>
            </a:r>
            <a:r>
              <a:rPr lang="vi-VN" sz="2000" err="1">
                <a:latin typeface="Arial"/>
                <a:cs typeface="Arial"/>
              </a:rPr>
              <a:t>khoảng</a:t>
            </a:r>
            <a:r>
              <a:rPr lang="vi-VN" sz="2000">
                <a:latin typeface="Arial"/>
                <a:cs typeface="Arial"/>
              </a:rPr>
              <a:t> 10 </a:t>
            </a:r>
            <a:r>
              <a:rPr lang="vi-VN" sz="2000" err="1">
                <a:latin typeface="Arial"/>
                <a:cs typeface="Arial"/>
              </a:rPr>
              <a:t>lần</a:t>
            </a:r>
            <a:r>
              <a:rPr lang="vi-VN" sz="2000">
                <a:latin typeface="Arial"/>
                <a:cs typeface="Arial"/>
              </a:rPr>
              <a:t>, </a:t>
            </a:r>
            <a:r>
              <a:rPr lang="vi-VN" sz="2000" err="1">
                <a:latin typeface="Arial"/>
                <a:cs typeface="Arial"/>
              </a:rPr>
              <a:t>hết</a:t>
            </a:r>
            <a:r>
              <a:rPr lang="vi-VN" sz="2000">
                <a:latin typeface="Arial"/>
                <a:cs typeface="Arial"/>
              </a:rPr>
              <a:t> đau sau khi đi </a:t>
            </a:r>
            <a:r>
              <a:rPr lang="vi-VN" sz="2000" err="1">
                <a:latin typeface="Arial"/>
                <a:cs typeface="Arial"/>
              </a:rPr>
              <a:t>cầu</a:t>
            </a:r>
            <a:r>
              <a:rPr lang="vi-VN" sz="2000">
                <a:latin typeface="Arial"/>
                <a:cs typeface="Arial"/>
              </a:rPr>
              <a:t> </a:t>
            </a:r>
            <a:r>
              <a:rPr lang="vi-VN" sz="2000" err="1">
                <a:latin typeface="Arial"/>
                <a:cs typeface="Arial"/>
              </a:rPr>
              <a:t>được</a:t>
            </a:r>
            <a:r>
              <a:rPr lang="vi-VN" sz="2000">
                <a:latin typeface="Arial"/>
                <a:cs typeface="Arial"/>
              </a:rPr>
              <a:t>.</a:t>
            </a:r>
          </a:p>
          <a:p>
            <a:pPr marL="0" indent="0" algn="just">
              <a:buNone/>
            </a:pPr>
            <a:r>
              <a:rPr lang="vi-VN" sz="2000">
                <a:latin typeface="Arial"/>
                <a:cs typeface="Arial"/>
              </a:rPr>
              <a:t>Tiêu phân </a:t>
            </a:r>
            <a:r>
              <a:rPr lang="vi-VN" sz="2000" err="1">
                <a:latin typeface="Arial"/>
                <a:cs typeface="Arial"/>
              </a:rPr>
              <a:t>vàng</a:t>
            </a:r>
            <a:r>
              <a:rPr lang="vi-VN" sz="2000">
                <a:latin typeface="Arial"/>
                <a:cs typeface="Arial"/>
              </a:rPr>
              <a:t> </a:t>
            </a:r>
            <a:r>
              <a:rPr lang="vi-VN" sz="2000" err="1">
                <a:latin typeface="Arial"/>
                <a:cs typeface="Arial"/>
              </a:rPr>
              <a:t>cứng</a:t>
            </a:r>
            <a:r>
              <a:rPr lang="vi-VN" sz="2000">
                <a:latin typeface="Arial"/>
                <a:cs typeface="Arial"/>
              </a:rPr>
              <a:t> </a:t>
            </a:r>
            <a:r>
              <a:rPr lang="vi-VN" sz="2000" err="1">
                <a:latin typeface="Arial"/>
                <a:cs typeface="Arial"/>
              </a:rPr>
              <a:t>nhỏ</a:t>
            </a:r>
            <a:r>
              <a:rPr lang="vi-VN" sz="2000">
                <a:latin typeface="Arial"/>
                <a:cs typeface="Arial"/>
              </a:rPr>
              <a:t> (</a:t>
            </a:r>
            <a:r>
              <a:rPr lang="vi-VN" sz="2000" err="1">
                <a:latin typeface="Arial"/>
                <a:cs typeface="Arial"/>
              </a:rPr>
              <a:t>giống</a:t>
            </a:r>
            <a:r>
              <a:rPr lang="vi-VN" sz="2000">
                <a:latin typeface="Arial"/>
                <a:cs typeface="Arial"/>
              </a:rPr>
              <a:t> </a:t>
            </a:r>
            <a:r>
              <a:rPr lang="vi-VN" sz="2000" err="1">
                <a:latin typeface="Arial"/>
                <a:cs typeface="Arial"/>
              </a:rPr>
              <a:t>đốt</a:t>
            </a:r>
            <a:r>
              <a:rPr lang="vi-VN" sz="2000">
                <a:latin typeface="Arial"/>
                <a:cs typeface="Arial"/>
              </a:rPr>
              <a:t> </a:t>
            </a:r>
            <a:r>
              <a:rPr lang="vi-VN" sz="2000" err="1">
                <a:latin typeface="Arial"/>
                <a:cs typeface="Arial"/>
              </a:rPr>
              <a:t>ngón</a:t>
            </a:r>
            <a:r>
              <a:rPr lang="vi-VN" sz="2000">
                <a:latin typeface="Arial"/>
                <a:cs typeface="Arial"/>
              </a:rPr>
              <a:t> </a:t>
            </a:r>
            <a:r>
              <a:rPr lang="vi-VN" sz="2000" err="1">
                <a:latin typeface="Arial"/>
                <a:cs typeface="Arial"/>
              </a:rPr>
              <a:t>út</a:t>
            </a:r>
            <a:r>
              <a:rPr lang="vi-VN" sz="2000">
                <a:latin typeface="Arial"/>
                <a:cs typeface="Arial"/>
              </a:rPr>
              <a:t>), </a:t>
            </a:r>
            <a:r>
              <a:rPr lang="vi-VN" sz="2000" err="1">
                <a:latin typeface="Arial"/>
                <a:cs typeface="Arial"/>
              </a:rPr>
              <a:t>lẫn</a:t>
            </a:r>
            <a:r>
              <a:rPr lang="vi-VN" sz="2000">
                <a:latin typeface="Arial"/>
                <a:cs typeface="Arial"/>
              </a:rPr>
              <a:t> </a:t>
            </a:r>
            <a:r>
              <a:rPr lang="vi-VN" sz="2000" err="1">
                <a:latin typeface="Arial"/>
                <a:cs typeface="Arial"/>
              </a:rPr>
              <a:t>nhầy</a:t>
            </a:r>
            <a:endParaRPr lang="vi-VN" sz="2000">
              <a:latin typeface="Arial" panose="020B0604020202020204" pitchFamily="34" charset="0"/>
              <a:cs typeface="Arial" panose="020B0604020202020204" pitchFamily="34" charset="0"/>
            </a:endParaRPr>
          </a:p>
          <a:p>
            <a:pPr marL="0" indent="0" algn="just">
              <a:buNone/>
            </a:pPr>
            <a:r>
              <a:rPr lang="vi-VN" sz="2000" err="1">
                <a:latin typeface="Arial"/>
                <a:cs typeface="Arial"/>
              </a:rPr>
              <a:t>Kèm</a:t>
            </a:r>
            <a:r>
              <a:rPr lang="vi-VN" sz="2000">
                <a:latin typeface="Arial"/>
                <a:cs typeface="Arial"/>
              </a:rPr>
              <a:t> </a:t>
            </a:r>
            <a:r>
              <a:rPr lang="vi-VN" sz="2000" err="1">
                <a:latin typeface="Arial"/>
                <a:cs typeface="Arial"/>
              </a:rPr>
              <a:t>mót</a:t>
            </a:r>
            <a:r>
              <a:rPr lang="vi-VN" sz="2000">
                <a:latin typeface="Arial"/>
                <a:cs typeface="Arial"/>
              </a:rPr>
              <a:t> </a:t>
            </a:r>
            <a:r>
              <a:rPr lang="vi-VN" sz="2000" err="1">
                <a:latin typeface="Arial"/>
                <a:cs typeface="Arial"/>
              </a:rPr>
              <a:t>rặn</a:t>
            </a:r>
            <a:r>
              <a:rPr lang="vi-VN" sz="2000">
                <a:latin typeface="Arial"/>
                <a:cs typeface="Arial"/>
              </a:rPr>
              <a:t>, đau </a:t>
            </a:r>
            <a:r>
              <a:rPr lang="vi-VN" sz="2000" err="1">
                <a:latin typeface="Arial"/>
                <a:cs typeface="Arial"/>
              </a:rPr>
              <a:t>hậu</a:t>
            </a:r>
            <a:r>
              <a:rPr lang="vi-VN" sz="2000">
                <a:latin typeface="Arial"/>
                <a:cs typeface="Arial"/>
              </a:rPr>
              <a:t> môn </a:t>
            </a:r>
            <a:r>
              <a:rPr lang="vi-VN" sz="2000" err="1">
                <a:latin typeface="Arial"/>
                <a:cs typeface="Arial"/>
              </a:rPr>
              <a:t>mỗi</a:t>
            </a:r>
            <a:r>
              <a:rPr lang="vi-VN" sz="2000">
                <a:latin typeface="Arial"/>
                <a:cs typeface="Arial"/>
              </a:rPr>
              <a:t> </a:t>
            </a:r>
            <a:r>
              <a:rPr lang="vi-VN" sz="2000" err="1">
                <a:latin typeface="Arial"/>
                <a:cs typeface="Arial"/>
              </a:rPr>
              <a:t>lần</a:t>
            </a:r>
            <a:r>
              <a:rPr lang="vi-VN" sz="2000">
                <a:latin typeface="Arial"/>
                <a:cs typeface="Arial"/>
              </a:rPr>
              <a:t> đi tiêu.</a:t>
            </a:r>
            <a:endParaRPr lang="vi-VN" sz="2000">
              <a:latin typeface="Arial"/>
              <a:cs typeface="Arial" panose="020B0604020202020204" pitchFamily="34" charset="0"/>
            </a:endParaRPr>
          </a:p>
          <a:p>
            <a:pPr algn="just"/>
            <a:r>
              <a:rPr lang="vi-VN" sz="2000" err="1">
                <a:latin typeface="Arial"/>
                <a:cs typeface="Arial"/>
              </a:rPr>
              <a:t>Cách</a:t>
            </a:r>
            <a:r>
              <a:rPr lang="vi-VN" sz="2000">
                <a:latin typeface="Arial"/>
                <a:cs typeface="Arial"/>
              </a:rPr>
              <a:t> NV 2 </a:t>
            </a:r>
            <a:r>
              <a:rPr lang="vi-VN" sz="2000" err="1">
                <a:latin typeface="Arial"/>
                <a:cs typeface="Arial"/>
              </a:rPr>
              <a:t>tuần</a:t>
            </a:r>
            <a:r>
              <a:rPr lang="vi-VN" sz="2000">
                <a:latin typeface="Arial"/>
                <a:cs typeface="Arial"/>
              </a:rPr>
              <a:t>, </a:t>
            </a:r>
            <a:r>
              <a:rPr lang="vi-VN" sz="2000" err="1">
                <a:latin typeface="Arial"/>
                <a:cs typeface="Arial"/>
              </a:rPr>
              <a:t>tần</a:t>
            </a:r>
            <a:r>
              <a:rPr lang="vi-VN" sz="2000">
                <a:latin typeface="Arial"/>
                <a:cs typeface="Arial"/>
              </a:rPr>
              <a:t> </a:t>
            </a:r>
            <a:r>
              <a:rPr lang="vi-VN" sz="2000" err="1">
                <a:latin typeface="Arial"/>
                <a:cs typeface="Arial"/>
              </a:rPr>
              <a:t>suất</a:t>
            </a:r>
            <a:r>
              <a:rPr lang="vi-VN" sz="2000">
                <a:latin typeface="Arial"/>
                <a:cs typeface="Arial"/>
              </a:rPr>
              <a:t> cơn đau </a:t>
            </a:r>
            <a:r>
              <a:rPr lang="vi-VN" sz="2000" err="1">
                <a:latin typeface="Arial"/>
                <a:cs typeface="Arial"/>
              </a:rPr>
              <a:t>bụng</a:t>
            </a:r>
            <a:r>
              <a:rPr lang="vi-VN" sz="2000">
                <a:latin typeface="Arial"/>
                <a:cs typeface="Arial"/>
              </a:rPr>
              <a:t> tăng </a:t>
            </a:r>
            <a:r>
              <a:rPr lang="vi-VN" sz="2000" err="1">
                <a:latin typeface="Arial"/>
                <a:cs typeface="Arial"/>
              </a:rPr>
              <a:t>dần</a:t>
            </a:r>
            <a:r>
              <a:rPr lang="vi-VN" sz="2000">
                <a:latin typeface="Arial"/>
                <a:cs typeface="Arial"/>
              </a:rPr>
              <a:t> --&gt; BN đi </a:t>
            </a:r>
            <a:r>
              <a:rPr lang="vi-VN" sz="2000" err="1">
                <a:latin typeface="Arial"/>
                <a:cs typeface="Arial"/>
              </a:rPr>
              <a:t>khám</a:t>
            </a:r>
            <a:r>
              <a:rPr lang="vi-VN" sz="2000">
                <a:latin typeface="Arial"/>
                <a:cs typeface="Arial"/>
              </a:rPr>
              <a:t> </a:t>
            </a:r>
            <a:r>
              <a:rPr lang="vi-VN" sz="2000" err="1">
                <a:latin typeface="Arial"/>
                <a:cs typeface="Arial"/>
              </a:rPr>
              <a:t>tại</a:t>
            </a:r>
            <a:r>
              <a:rPr lang="vi-VN" sz="2000">
                <a:latin typeface="Arial"/>
                <a:cs typeface="Arial"/>
              </a:rPr>
              <a:t> BV NDGĐ </a:t>
            </a:r>
            <a:r>
              <a:rPr lang="vi-VN" sz="2000" err="1">
                <a:latin typeface="Arial"/>
                <a:cs typeface="Arial"/>
              </a:rPr>
              <a:t>được</a:t>
            </a:r>
            <a:r>
              <a:rPr lang="vi-VN" sz="2000">
                <a:latin typeface="Arial"/>
                <a:cs typeface="Arial"/>
              </a:rPr>
              <a:t> XN CTM: HGB 7.9 g/</a:t>
            </a:r>
            <a:r>
              <a:rPr lang="vi-VN" sz="2000" err="1">
                <a:latin typeface="Arial"/>
                <a:cs typeface="Arial"/>
              </a:rPr>
              <a:t>dl</a:t>
            </a:r>
            <a:r>
              <a:rPr lang="vi-VN" sz="2000">
                <a:latin typeface="Arial"/>
                <a:cs typeface="Arial"/>
              </a:rPr>
              <a:t>, MCV 58,5 </a:t>
            </a:r>
            <a:r>
              <a:rPr lang="vi-VN" sz="2000" err="1">
                <a:latin typeface="Arial"/>
                <a:cs typeface="Arial"/>
              </a:rPr>
              <a:t>fl</a:t>
            </a:r>
            <a:r>
              <a:rPr lang="vi-VN" sz="2000">
                <a:latin typeface="Arial"/>
                <a:cs typeface="Arial"/>
              </a:rPr>
              <a:t>, MCH 20.2 </a:t>
            </a:r>
            <a:r>
              <a:rPr lang="vi-VN" sz="2000" err="1">
                <a:latin typeface="Arial"/>
                <a:cs typeface="Arial"/>
              </a:rPr>
              <a:t>pg</a:t>
            </a:r>
            <a:r>
              <a:rPr lang="vi-VN" sz="2000">
                <a:latin typeface="Arial"/>
                <a:cs typeface="Arial"/>
              </a:rPr>
              <a:t>+ NS TQĐTT: Viêm sung </a:t>
            </a:r>
            <a:r>
              <a:rPr lang="vi-VN" sz="2000" err="1">
                <a:latin typeface="Arial"/>
                <a:cs typeface="Arial"/>
              </a:rPr>
              <a:t>huyết</a:t>
            </a:r>
            <a:r>
              <a:rPr lang="vi-VN" sz="2000">
                <a:latin typeface="Arial"/>
                <a:cs typeface="Arial"/>
              </a:rPr>
              <a:t> hang </a:t>
            </a:r>
            <a:r>
              <a:rPr lang="vi-VN" sz="2000" err="1">
                <a:latin typeface="Arial"/>
                <a:cs typeface="Arial"/>
              </a:rPr>
              <a:t>vị</a:t>
            </a:r>
            <a:r>
              <a:rPr lang="vi-VN" sz="2000">
                <a:latin typeface="Arial"/>
                <a:cs typeface="Arial"/>
              </a:rPr>
              <a:t>- </a:t>
            </a:r>
            <a:r>
              <a:rPr lang="vi-VN" sz="2000" err="1">
                <a:latin typeface="Arial"/>
                <a:cs typeface="Arial"/>
              </a:rPr>
              <a:t>tiền</a:t>
            </a:r>
            <a:r>
              <a:rPr lang="vi-VN" sz="2000">
                <a:latin typeface="Arial"/>
                <a:cs typeface="Arial"/>
              </a:rPr>
              <a:t> môn </a:t>
            </a:r>
            <a:r>
              <a:rPr lang="vi-VN" sz="2000" err="1">
                <a:latin typeface="Arial"/>
                <a:cs typeface="Arial"/>
              </a:rPr>
              <a:t>vị</a:t>
            </a:r>
            <a:r>
              <a:rPr lang="vi-VN" sz="2000">
                <a:latin typeface="Arial"/>
                <a:cs typeface="Arial"/>
              </a:rPr>
              <a:t>, viêm teo DD C2 + NS </a:t>
            </a:r>
            <a:r>
              <a:rPr lang="vi-VN" sz="2000" err="1">
                <a:latin typeface="Arial"/>
                <a:cs typeface="Arial"/>
              </a:rPr>
              <a:t>đại</a:t>
            </a:r>
            <a:r>
              <a:rPr lang="vi-VN" sz="2000">
                <a:latin typeface="Arial"/>
                <a:cs typeface="Arial"/>
              </a:rPr>
              <a:t> </a:t>
            </a:r>
            <a:r>
              <a:rPr lang="vi-VN" sz="2000" err="1">
                <a:latin typeface="Arial"/>
                <a:cs typeface="Arial"/>
              </a:rPr>
              <a:t>trực</a:t>
            </a:r>
            <a:r>
              <a:rPr lang="vi-VN" sz="2000">
                <a:latin typeface="Arial"/>
                <a:cs typeface="Arial"/>
              </a:rPr>
              <a:t> </a:t>
            </a:r>
            <a:r>
              <a:rPr lang="vi-VN" sz="2000" err="1">
                <a:latin typeface="Arial"/>
                <a:cs typeface="Arial"/>
              </a:rPr>
              <a:t>tràng</a:t>
            </a:r>
            <a:r>
              <a:rPr lang="vi-VN" sz="2000">
                <a:latin typeface="Arial"/>
                <a:cs typeface="Arial"/>
              </a:rPr>
              <a:t>: U </a:t>
            </a:r>
            <a:r>
              <a:rPr lang="vi-VN" sz="2000" err="1">
                <a:latin typeface="Arial"/>
                <a:cs typeface="Arial"/>
              </a:rPr>
              <a:t>trực</a:t>
            </a:r>
            <a:r>
              <a:rPr lang="vi-VN" sz="2000">
                <a:latin typeface="Arial"/>
                <a:cs typeface="Arial"/>
              </a:rPr>
              <a:t> </a:t>
            </a:r>
            <a:r>
              <a:rPr lang="vi-VN" sz="2000" err="1">
                <a:latin typeface="Arial"/>
                <a:cs typeface="Arial"/>
              </a:rPr>
              <a:t>tràng</a:t>
            </a:r>
            <a:r>
              <a:rPr lang="vi-VN" sz="2000">
                <a:latin typeface="Arial"/>
                <a:cs typeface="Arial"/>
              </a:rPr>
              <a:t>, </a:t>
            </a:r>
            <a:r>
              <a:rPr lang="vi-VN" sz="2000" err="1">
                <a:latin typeface="Arial"/>
                <a:cs typeface="Arial"/>
              </a:rPr>
              <a:t>td</a:t>
            </a:r>
            <a:r>
              <a:rPr lang="vi-VN" sz="2000">
                <a:latin typeface="Arial"/>
                <a:cs typeface="Arial"/>
              </a:rPr>
              <a:t> K </a:t>
            </a:r>
            <a:r>
              <a:rPr lang="vi-VN" sz="2000" err="1">
                <a:latin typeface="Arial"/>
                <a:cs typeface="Arial"/>
              </a:rPr>
              <a:t>trực</a:t>
            </a:r>
            <a:r>
              <a:rPr lang="vi-VN" sz="2000">
                <a:latin typeface="Arial"/>
                <a:cs typeface="Arial"/>
              </a:rPr>
              <a:t> </a:t>
            </a:r>
            <a:r>
              <a:rPr lang="vi-VN" sz="2000" err="1">
                <a:latin typeface="Arial"/>
                <a:cs typeface="Arial"/>
              </a:rPr>
              <a:t>tràng</a:t>
            </a:r>
            <a:r>
              <a:rPr lang="vi-VN" sz="2000">
                <a:latin typeface="Arial"/>
                <a:cs typeface="Arial"/>
              </a:rPr>
              <a:t>- </a:t>
            </a:r>
            <a:r>
              <a:rPr lang="vi-VN" sz="2000" err="1">
                <a:latin typeface="Arial"/>
                <a:cs typeface="Arial"/>
              </a:rPr>
              <a:t>trĩ</a:t>
            </a:r>
            <a:r>
              <a:rPr lang="vi-VN" sz="2000">
                <a:latin typeface="Arial"/>
                <a:cs typeface="Arial"/>
              </a:rPr>
              <a:t> </a:t>
            </a:r>
            <a:r>
              <a:rPr lang="vi-VN" sz="2000" err="1">
                <a:latin typeface="Arial"/>
                <a:cs typeface="Arial"/>
              </a:rPr>
              <a:t>nội</a:t>
            </a:r>
            <a:r>
              <a:rPr lang="vi-VN" sz="2000">
                <a:latin typeface="Arial"/>
                <a:cs typeface="Arial"/>
              </a:rPr>
              <a:t> </a:t>
            </a:r>
            <a:r>
              <a:rPr lang="vi-VN" sz="2000" err="1">
                <a:latin typeface="Arial"/>
                <a:cs typeface="Arial"/>
              </a:rPr>
              <a:t>độ</a:t>
            </a:r>
            <a:r>
              <a:rPr lang="vi-VN" sz="2000">
                <a:latin typeface="Arial"/>
                <a:cs typeface="Arial"/>
              </a:rPr>
              <a:t> I-II, 3 </a:t>
            </a:r>
            <a:r>
              <a:rPr lang="vi-VN" sz="2000" err="1">
                <a:latin typeface="Arial"/>
                <a:cs typeface="Arial"/>
              </a:rPr>
              <a:t>búi</a:t>
            </a:r>
            <a:r>
              <a:rPr lang="vi-VN" sz="2000">
                <a:latin typeface="Arial"/>
                <a:cs typeface="Arial"/>
              </a:rPr>
              <a:t> --&gt; </a:t>
            </a:r>
            <a:r>
              <a:rPr lang="vi-VN" sz="2000" err="1">
                <a:latin typeface="Arial"/>
                <a:cs typeface="Arial"/>
              </a:rPr>
              <a:t>hẹn</a:t>
            </a:r>
            <a:r>
              <a:rPr lang="vi-VN" sz="2000">
                <a:latin typeface="Arial"/>
                <a:cs typeface="Arial"/>
              </a:rPr>
              <a:t> </a:t>
            </a:r>
            <a:r>
              <a:rPr lang="vi-VN" sz="2000" err="1">
                <a:latin typeface="Arial"/>
                <a:cs typeface="Arial"/>
              </a:rPr>
              <a:t>tái</a:t>
            </a:r>
            <a:r>
              <a:rPr lang="vi-VN" sz="2000">
                <a:latin typeface="Arial"/>
                <a:cs typeface="Arial"/>
              </a:rPr>
              <a:t> </a:t>
            </a:r>
            <a:r>
              <a:rPr lang="vi-VN" sz="2000" err="1">
                <a:latin typeface="Arial"/>
                <a:cs typeface="Arial"/>
              </a:rPr>
              <a:t>khám</a:t>
            </a:r>
            <a:r>
              <a:rPr lang="vi-VN" sz="2000">
                <a:latin typeface="Arial"/>
                <a:cs typeface="Arial"/>
              </a:rPr>
              <a:t> </a:t>
            </a:r>
            <a:r>
              <a:rPr lang="vi-VN" sz="2000" err="1">
                <a:latin typeface="Arial"/>
                <a:cs typeface="Arial"/>
              </a:rPr>
              <a:t>lấy</a:t>
            </a:r>
            <a:r>
              <a:rPr lang="vi-VN" sz="2000">
                <a:latin typeface="Arial"/>
                <a:cs typeface="Arial"/>
              </a:rPr>
              <a:t> </a:t>
            </a:r>
            <a:r>
              <a:rPr lang="vi-VN" sz="2000" err="1">
                <a:latin typeface="Arial"/>
                <a:cs typeface="Arial"/>
              </a:rPr>
              <a:t>kết</a:t>
            </a:r>
            <a:r>
              <a:rPr lang="vi-VN" sz="2000">
                <a:latin typeface="Arial"/>
                <a:cs typeface="Arial"/>
              </a:rPr>
              <a:t> </a:t>
            </a:r>
            <a:r>
              <a:rPr lang="vi-VN" sz="2000" err="1">
                <a:latin typeface="Arial"/>
                <a:cs typeface="Arial"/>
              </a:rPr>
              <a:t>quả</a:t>
            </a:r>
            <a:r>
              <a:rPr lang="vi-VN" sz="2000">
                <a:latin typeface="Arial"/>
                <a:cs typeface="Arial"/>
              </a:rPr>
              <a:t> </a:t>
            </a:r>
            <a:r>
              <a:rPr lang="vi-VN" sz="2000" err="1">
                <a:latin typeface="Arial"/>
                <a:cs typeface="Arial"/>
              </a:rPr>
              <a:t>giải</a:t>
            </a:r>
            <a:r>
              <a:rPr lang="vi-VN" sz="2000">
                <a:latin typeface="Arial"/>
                <a:cs typeface="Arial"/>
              </a:rPr>
              <a:t> </a:t>
            </a:r>
            <a:r>
              <a:rPr lang="vi-VN" sz="2000" err="1">
                <a:latin typeface="Arial"/>
                <a:cs typeface="Arial"/>
              </a:rPr>
              <a:t>phẫu</a:t>
            </a:r>
            <a:r>
              <a:rPr lang="vi-VN" sz="2000">
                <a:latin typeface="Arial"/>
                <a:cs typeface="Arial"/>
              </a:rPr>
              <a:t> </a:t>
            </a:r>
            <a:r>
              <a:rPr lang="vi-VN" sz="2000" err="1">
                <a:latin typeface="Arial"/>
                <a:cs typeface="Arial"/>
              </a:rPr>
              <a:t>bệnh</a:t>
            </a:r>
            <a:r>
              <a:rPr lang="vi-VN" sz="2000">
                <a:latin typeface="Arial"/>
                <a:cs typeface="Arial"/>
              </a:rPr>
              <a:t> sau 2 </a:t>
            </a:r>
            <a:r>
              <a:rPr lang="vi-VN" sz="2000" err="1">
                <a:latin typeface="Arial"/>
                <a:cs typeface="Arial"/>
              </a:rPr>
              <a:t>tuần</a:t>
            </a:r>
            <a:r>
              <a:rPr lang="vi-VN" sz="2000">
                <a:latin typeface="Arial"/>
                <a:cs typeface="Arial"/>
              </a:rPr>
              <a:t> </a:t>
            </a:r>
            <a:r>
              <a:rPr lang="vi-VN" sz="2000" err="1">
                <a:latin typeface="Arial"/>
                <a:cs typeface="Arial"/>
              </a:rPr>
              <a:t>với</a:t>
            </a:r>
            <a:r>
              <a:rPr lang="vi-VN" sz="2000">
                <a:latin typeface="Arial"/>
                <a:cs typeface="Arial"/>
              </a:rPr>
              <a:t> CĐ: +toa </a:t>
            </a:r>
            <a:r>
              <a:rPr lang="vi-VN" sz="2000" err="1">
                <a:latin typeface="Arial"/>
                <a:cs typeface="Arial"/>
              </a:rPr>
              <a:t>thuốc</a:t>
            </a:r>
            <a:r>
              <a:rPr lang="vi-VN" sz="2000">
                <a:latin typeface="Arial"/>
                <a:cs typeface="Arial"/>
              </a:rPr>
              <a:t>: </a:t>
            </a:r>
            <a:r>
              <a:rPr lang="vi-VN" sz="2000" err="1">
                <a:latin typeface="Arial"/>
                <a:cs typeface="Arial"/>
              </a:rPr>
              <a:t>Ferrous</a:t>
            </a:r>
            <a:r>
              <a:rPr lang="vi-VN" sz="2000">
                <a:latin typeface="Arial"/>
                <a:cs typeface="Arial"/>
              </a:rPr>
              <a:t> </a:t>
            </a:r>
            <a:r>
              <a:rPr lang="vi-VN" sz="2000" err="1">
                <a:latin typeface="Arial"/>
                <a:cs typeface="Arial"/>
              </a:rPr>
              <a:t>sunlfat</a:t>
            </a:r>
            <a:r>
              <a:rPr lang="vi-VN" sz="2000">
                <a:latin typeface="Arial"/>
                <a:cs typeface="Arial"/>
              </a:rPr>
              <a:t>+ </a:t>
            </a:r>
            <a:r>
              <a:rPr lang="vi-VN" sz="2000" err="1">
                <a:latin typeface="Arial"/>
                <a:cs typeface="Arial"/>
              </a:rPr>
              <a:t>folic</a:t>
            </a:r>
            <a:r>
              <a:rPr lang="vi-VN" sz="2000">
                <a:latin typeface="Arial"/>
                <a:cs typeface="Arial"/>
              </a:rPr>
              <a:t> </a:t>
            </a:r>
            <a:r>
              <a:rPr lang="vi-VN" sz="2000" err="1">
                <a:latin typeface="Arial"/>
                <a:cs typeface="Arial"/>
              </a:rPr>
              <a:t>acid</a:t>
            </a:r>
            <a:r>
              <a:rPr lang="vi-VN" sz="2000">
                <a:latin typeface="Arial"/>
                <a:cs typeface="Arial"/>
              </a:rPr>
              <a:t> 1vx1l/d, </a:t>
            </a:r>
            <a:r>
              <a:rPr lang="vi-VN" sz="2000" err="1">
                <a:latin typeface="Arial"/>
                <a:cs typeface="Arial"/>
              </a:rPr>
              <a:t>trimebutin</a:t>
            </a:r>
            <a:r>
              <a:rPr lang="vi-VN" sz="2000">
                <a:latin typeface="Arial"/>
                <a:cs typeface="Arial"/>
              </a:rPr>
              <a:t> 2vx1l/d, </a:t>
            </a:r>
            <a:r>
              <a:rPr lang="vi-VN" sz="2000" err="1">
                <a:latin typeface="Arial"/>
                <a:cs typeface="Arial"/>
              </a:rPr>
              <a:t>kẽm</a:t>
            </a:r>
            <a:r>
              <a:rPr lang="vi-VN" sz="2000">
                <a:latin typeface="Arial"/>
                <a:cs typeface="Arial"/>
              </a:rPr>
              <a:t> </a:t>
            </a:r>
            <a:r>
              <a:rPr lang="vi-VN" sz="2000" err="1">
                <a:latin typeface="Arial"/>
                <a:cs typeface="Arial"/>
              </a:rPr>
              <a:t>gluconat</a:t>
            </a:r>
            <a:r>
              <a:rPr lang="vi-VN" sz="2000">
                <a:latin typeface="Arial"/>
                <a:cs typeface="Arial"/>
              </a:rPr>
              <a:t> 2vx1l/d</a:t>
            </a:r>
            <a:endParaRPr lang="vi-VN" sz="2000">
              <a:latin typeface="Arial"/>
              <a:cs typeface="Arial" panose="020B0604020202020204" pitchFamily="34" charset="0"/>
            </a:endParaRPr>
          </a:p>
          <a:p>
            <a:pPr marL="0" indent="0" algn="just">
              <a:buNone/>
            </a:pPr>
            <a:endParaRPr lang="vi-VN" sz="2000">
              <a:latin typeface="Arial"/>
              <a:cs typeface="Arial" panose="020B0604020202020204" pitchFamily="34" charset="0"/>
            </a:endParaRPr>
          </a:p>
        </p:txBody>
      </p:sp>
    </p:spTree>
    <p:extLst>
      <p:ext uri="{BB962C8B-B14F-4D97-AF65-F5344CB8AC3E}">
        <p14:creationId xmlns:p14="http://schemas.microsoft.com/office/powerpoint/2010/main" val="945281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E1F6954B-97FA-3F47-7038-5E45EA03AA9C}"/>
              </a:ext>
            </a:extLst>
          </p:cNvPr>
          <p:cNvSpPr>
            <a:spLocks noGrp="1"/>
          </p:cNvSpPr>
          <p:nvPr>
            <p:ph type="title"/>
          </p:nvPr>
        </p:nvSpPr>
        <p:spPr/>
        <p:txBody>
          <a:bodyPr/>
          <a:lstStyle/>
          <a:p>
            <a:r>
              <a:rPr lang="vi-VN">
                <a:latin typeface="Tahoma"/>
                <a:ea typeface="Tahoma"/>
                <a:cs typeface="Tahoma"/>
              </a:rPr>
              <a:t>III. BỆNH SỬ:</a:t>
            </a:r>
            <a:endParaRPr lang="vi-VN"/>
          </a:p>
        </p:txBody>
      </p:sp>
      <p:sp>
        <p:nvSpPr>
          <p:cNvPr id="3" name="Chỗ dành sẵn cho Nội dung 2">
            <a:extLst>
              <a:ext uri="{FF2B5EF4-FFF2-40B4-BE49-F238E27FC236}">
                <a16:creationId xmlns:a16="http://schemas.microsoft.com/office/drawing/2014/main" id="{F17A2852-5D3B-F9E8-9325-F319AC6585C4}"/>
              </a:ext>
            </a:extLst>
          </p:cNvPr>
          <p:cNvSpPr>
            <a:spLocks noGrp="1"/>
          </p:cNvSpPr>
          <p:nvPr>
            <p:ph idx="1"/>
          </p:nvPr>
        </p:nvSpPr>
        <p:spPr/>
        <p:txBody>
          <a:bodyPr vert="horz" lIns="91440" tIns="45720" rIns="91440" bIns="45720" rtlCol="0" anchor="t">
            <a:noAutofit/>
          </a:bodyPr>
          <a:lstStyle/>
          <a:p>
            <a:r>
              <a:rPr lang="vi-VN" sz="2400">
                <a:latin typeface="Arial"/>
                <a:cs typeface="Arial"/>
              </a:rPr>
              <a:t>Sau </a:t>
            </a:r>
            <a:r>
              <a:rPr lang="vi-VN" sz="2400" err="1">
                <a:latin typeface="Arial"/>
                <a:cs typeface="Arial"/>
              </a:rPr>
              <a:t>đó</a:t>
            </a:r>
            <a:r>
              <a:rPr lang="vi-VN" sz="2400">
                <a:latin typeface="Arial"/>
                <a:cs typeface="Arial"/>
              </a:rPr>
              <a:t> </a:t>
            </a:r>
            <a:r>
              <a:rPr lang="vi-VN" sz="2400" err="1">
                <a:latin typeface="Arial"/>
                <a:cs typeface="Arial"/>
              </a:rPr>
              <a:t>tần</a:t>
            </a:r>
            <a:r>
              <a:rPr lang="vi-VN" sz="2400">
                <a:latin typeface="Arial"/>
                <a:cs typeface="Arial"/>
              </a:rPr>
              <a:t> </a:t>
            </a:r>
            <a:r>
              <a:rPr lang="vi-VN" sz="2400" err="1">
                <a:latin typeface="Arial"/>
                <a:cs typeface="Arial"/>
              </a:rPr>
              <a:t>suất</a:t>
            </a:r>
            <a:r>
              <a:rPr lang="vi-VN" sz="2400">
                <a:latin typeface="Arial"/>
                <a:cs typeface="Arial"/>
              </a:rPr>
              <a:t> cơn đau </a:t>
            </a:r>
            <a:r>
              <a:rPr lang="vi-VN" sz="2400" err="1">
                <a:latin typeface="Arial"/>
                <a:cs typeface="Arial"/>
              </a:rPr>
              <a:t>bụng</a:t>
            </a:r>
            <a:r>
              <a:rPr lang="vi-VN" sz="2400">
                <a:latin typeface="Arial"/>
                <a:cs typeface="Arial"/>
              </a:rPr>
              <a:t>, đi tiêu </a:t>
            </a:r>
            <a:r>
              <a:rPr lang="vi-VN" sz="2400" err="1">
                <a:latin typeface="Arial"/>
                <a:cs typeface="Arial"/>
              </a:rPr>
              <a:t>của</a:t>
            </a:r>
            <a:r>
              <a:rPr lang="vi-VN" sz="2400">
                <a:latin typeface="Arial"/>
                <a:cs typeface="Arial"/>
              </a:rPr>
              <a:t> BN </a:t>
            </a:r>
            <a:r>
              <a:rPr lang="vi-VN" sz="2400" err="1">
                <a:latin typeface="Arial"/>
                <a:cs typeface="Arial"/>
              </a:rPr>
              <a:t>giảm</a:t>
            </a:r>
            <a:r>
              <a:rPr lang="vi-VN" sz="2400">
                <a:latin typeface="Arial"/>
                <a:cs typeface="Arial"/>
              </a:rPr>
              <a:t> </a:t>
            </a:r>
            <a:r>
              <a:rPr lang="vi-VN" sz="2400" err="1">
                <a:latin typeface="Arial"/>
                <a:cs typeface="Arial"/>
              </a:rPr>
              <a:t>còn</a:t>
            </a:r>
            <a:r>
              <a:rPr lang="vi-VN" sz="2400">
                <a:latin typeface="Arial"/>
                <a:cs typeface="Arial"/>
              </a:rPr>
              <a:t> 2-3 </a:t>
            </a:r>
            <a:r>
              <a:rPr lang="vi-VN" sz="2400" err="1">
                <a:latin typeface="Arial"/>
                <a:cs typeface="Arial"/>
              </a:rPr>
              <a:t>lần</a:t>
            </a:r>
            <a:r>
              <a:rPr lang="vi-VN" sz="2400">
                <a:latin typeface="Arial"/>
                <a:cs typeface="Arial"/>
              </a:rPr>
              <a:t>/d. </a:t>
            </a:r>
            <a:r>
              <a:rPr lang="vi-VN" sz="2400" err="1">
                <a:latin typeface="Arial"/>
                <a:cs typeface="Arial"/>
              </a:rPr>
              <a:t>Cách</a:t>
            </a:r>
            <a:r>
              <a:rPr lang="vi-VN" sz="2400">
                <a:latin typeface="Arial"/>
                <a:cs typeface="Arial"/>
              </a:rPr>
              <a:t> NV 5 </a:t>
            </a:r>
            <a:r>
              <a:rPr lang="vi-VN" sz="2400" err="1">
                <a:latin typeface="Arial"/>
                <a:cs typeface="Arial"/>
              </a:rPr>
              <a:t>ngày</a:t>
            </a:r>
            <a:r>
              <a:rPr lang="vi-VN" sz="2400">
                <a:latin typeface="Arial"/>
                <a:cs typeface="Arial"/>
              </a:rPr>
              <a:t>, BN tiêu phân đen </a:t>
            </a:r>
            <a:r>
              <a:rPr lang="vi-VN" sz="2400" err="1">
                <a:latin typeface="Arial"/>
                <a:cs typeface="Arial"/>
              </a:rPr>
              <a:t>sệt</a:t>
            </a:r>
            <a:r>
              <a:rPr lang="vi-VN" sz="2400">
                <a:latin typeface="Arial"/>
                <a:cs typeface="Arial"/>
              </a:rPr>
              <a:t> (như </a:t>
            </a:r>
            <a:r>
              <a:rPr lang="vi-VN" sz="2400" err="1">
                <a:latin typeface="Arial"/>
                <a:cs typeface="Arial"/>
              </a:rPr>
              <a:t>bã</a:t>
            </a:r>
            <a:r>
              <a:rPr lang="vi-VN" sz="2400">
                <a:latin typeface="Arial"/>
                <a:cs typeface="Arial"/>
              </a:rPr>
              <a:t> </a:t>
            </a:r>
            <a:r>
              <a:rPr lang="vi-VN" sz="2400" err="1">
                <a:latin typeface="Arial"/>
                <a:cs typeface="Arial"/>
              </a:rPr>
              <a:t>cà</a:t>
            </a:r>
            <a:r>
              <a:rPr lang="vi-VN" sz="2400">
                <a:latin typeface="Arial"/>
                <a:cs typeface="Arial"/>
              </a:rPr>
              <a:t> phê), không hôi, không </a:t>
            </a:r>
            <a:r>
              <a:rPr lang="vi-VN" sz="2400" err="1">
                <a:latin typeface="Arial"/>
                <a:cs typeface="Arial"/>
              </a:rPr>
              <a:t>chóng</a:t>
            </a:r>
            <a:r>
              <a:rPr lang="vi-VN" sz="2400">
                <a:latin typeface="Arial"/>
                <a:cs typeface="Arial"/>
              </a:rPr>
              <a:t> </a:t>
            </a:r>
            <a:r>
              <a:rPr lang="vi-VN" sz="2400" err="1">
                <a:latin typeface="Arial"/>
                <a:cs typeface="Arial"/>
              </a:rPr>
              <a:t>mặt, không đau tvi, ko ợ hơi ợ chua.</a:t>
            </a:r>
            <a:endParaRPr lang="en-US" sz="2400">
              <a:ea typeface="+mn-lt"/>
              <a:cs typeface="+mn-lt"/>
            </a:endParaRPr>
          </a:p>
          <a:p>
            <a:r>
              <a:rPr lang="vi-VN" sz="2400">
                <a:latin typeface="Arial"/>
                <a:cs typeface="Arial"/>
              </a:rPr>
              <a:t> 3/10 BN </a:t>
            </a:r>
            <a:r>
              <a:rPr lang="vi-VN" sz="2400" err="1">
                <a:latin typeface="Arial"/>
                <a:cs typeface="Arial"/>
              </a:rPr>
              <a:t>tái</a:t>
            </a:r>
            <a:r>
              <a:rPr lang="vi-VN" sz="2400">
                <a:latin typeface="Arial"/>
                <a:cs typeface="Arial"/>
              </a:rPr>
              <a:t> </a:t>
            </a:r>
            <a:r>
              <a:rPr lang="vi-VN" sz="2400" err="1">
                <a:latin typeface="Arial"/>
                <a:cs typeface="Arial"/>
              </a:rPr>
              <a:t>khám</a:t>
            </a:r>
            <a:r>
              <a:rPr lang="vi-VN" sz="2400">
                <a:latin typeface="Arial"/>
                <a:cs typeface="Arial"/>
              </a:rPr>
              <a:t>: KQ GPB </a:t>
            </a:r>
            <a:r>
              <a:rPr lang="vi-VN" sz="2400" err="1">
                <a:latin typeface="Arial"/>
                <a:cs typeface="Arial"/>
              </a:rPr>
              <a:t>Carcinom</a:t>
            </a:r>
            <a:r>
              <a:rPr lang="vi-VN" sz="2400">
                <a:latin typeface="Arial"/>
                <a:cs typeface="Arial"/>
              </a:rPr>
              <a:t> </a:t>
            </a:r>
            <a:r>
              <a:rPr lang="vi-VN" sz="2400" err="1">
                <a:latin typeface="Arial"/>
                <a:cs typeface="Arial"/>
              </a:rPr>
              <a:t>tuyến</a:t>
            </a:r>
            <a:r>
              <a:rPr lang="vi-VN" sz="2400">
                <a:latin typeface="Arial"/>
                <a:cs typeface="Arial"/>
              </a:rPr>
              <a:t> </a:t>
            </a:r>
            <a:r>
              <a:rPr lang="vi-VN" sz="2400" err="1">
                <a:latin typeface="Arial"/>
                <a:cs typeface="Arial"/>
              </a:rPr>
              <a:t>trực</a:t>
            </a:r>
            <a:r>
              <a:rPr lang="vi-VN" sz="2400">
                <a:latin typeface="Arial"/>
                <a:cs typeface="Arial"/>
              </a:rPr>
              <a:t> </a:t>
            </a:r>
            <a:r>
              <a:rPr lang="vi-VN" sz="2400" err="1">
                <a:latin typeface="Arial"/>
                <a:cs typeface="Arial"/>
              </a:rPr>
              <a:t>tràng</a:t>
            </a:r>
            <a:r>
              <a:rPr lang="vi-VN" sz="2400">
                <a:latin typeface="Arial"/>
                <a:cs typeface="Arial"/>
              </a:rPr>
              <a:t>--&gt; NV BV NDGĐ</a:t>
            </a:r>
            <a:endParaRPr lang="en-US" sz="2400">
              <a:ea typeface="+mn-lt"/>
              <a:cs typeface="+mn-lt"/>
            </a:endParaRPr>
          </a:p>
          <a:p>
            <a:r>
              <a:rPr lang="vi-VN" sz="2400">
                <a:latin typeface="Arial"/>
                <a:cs typeface="Arial"/>
              </a:rPr>
              <a:t>Trong </a:t>
            </a:r>
            <a:r>
              <a:rPr lang="vi-VN" sz="2400" err="1">
                <a:latin typeface="Arial"/>
                <a:cs typeface="Arial"/>
              </a:rPr>
              <a:t>quá</a:t>
            </a:r>
            <a:r>
              <a:rPr lang="vi-VN" sz="2400">
                <a:latin typeface="Arial"/>
                <a:cs typeface="Arial"/>
              </a:rPr>
              <a:t> </a:t>
            </a:r>
            <a:r>
              <a:rPr lang="vi-VN" sz="2400" err="1">
                <a:latin typeface="Arial"/>
                <a:cs typeface="Arial"/>
              </a:rPr>
              <a:t>trình</a:t>
            </a:r>
            <a:r>
              <a:rPr lang="vi-VN" sz="2400">
                <a:latin typeface="Arial"/>
                <a:cs typeface="Arial"/>
              </a:rPr>
              <a:t> </a:t>
            </a:r>
            <a:r>
              <a:rPr lang="vi-VN" sz="2400" err="1">
                <a:latin typeface="Arial"/>
                <a:cs typeface="Arial"/>
              </a:rPr>
              <a:t>bệnh</a:t>
            </a:r>
            <a:r>
              <a:rPr lang="vi-VN" sz="2400">
                <a:latin typeface="Arial"/>
                <a:cs typeface="Arial"/>
              </a:rPr>
              <a:t>, BN, </a:t>
            </a:r>
            <a:r>
              <a:rPr lang="vi-VN" sz="2400" err="1">
                <a:latin typeface="Arial"/>
                <a:cs typeface="Arial"/>
              </a:rPr>
              <a:t>chán</a:t>
            </a:r>
            <a:r>
              <a:rPr lang="vi-VN" sz="2400">
                <a:latin typeface="Arial"/>
                <a:cs typeface="Arial"/>
              </a:rPr>
              <a:t> ăn (</a:t>
            </a:r>
            <a:r>
              <a:rPr lang="vi-VN" sz="2400" err="1">
                <a:latin typeface="Arial"/>
                <a:cs typeface="Arial"/>
              </a:rPr>
              <a:t>ngày</a:t>
            </a:r>
            <a:r>
              <a:rPr lang="vi-VN" sz="2400">
                <a:latin typeface="Arial"/>
                <a:cs typeface="Arial"/>
              </a:rPr>
              <a:t> 1 </a:t>
            </a:r>
            <a:r>
              <a:rPr lang="vi-VN" sz="2400" err="1">
                <a:latin typeface="Arial"/>
                <a:cs typeface="Arial"/>
              </a:rPr>
              <a:t>bữa</a:t>
            </a:r>
            <a:r>
              <a:rPr lang="vi-VN" sz="2400">
                <a:latin typeface="Arial"/>
                <a:cs typeface="Arial"/>
              </a:rPr>
              <a:t>, </a:t>
            </a:r>
            <a:r>
              <a:rPr lang="vi-VN" sz="2400" err="1">
                <a:latin typeface="Arial"/>
                <a:cs typeface="Arial"/>
              </a:rPr>
              <a:t>nửa</a:t>
            </a:r>
            <a:r>
              <a:rPr lang="vi-VN" sz="2400">
                <a:latin typeface="Arial"/>
                <a:cs typeface="Arial"/>
              </a:rPr>
              <a:t> </a:t>
            </a:r>
            <a:r>
              <a:rPr lang="vi-VN" sz="2400" err="1">
                <a:latin typeface="Arial"/>
                <a:cs typeface="Arial"/>
              </a:rPr>
              <a:t>chén</a:t>
            </a:r>
            <a:r>
              <a:rPr lang="vi-VN" sz="2400">
                <a:latin typeface="Arial"/>
                <a:cs typeface="Arial"/>
              </a:rPr>
              <a:t> cơm +</a:t>
            </a:r>
            <a:r>
              <a:rPr lang="vi-VN" sz="2400" err="1">
                <a:latin typeface="Arial"/>
                <a:cs typeface="Arial"/>
              </a:rPr>
              <a:t>thức</a:t>
            </a:r>
            <a:r>
              <a:rPr lang="vi-VN" sz="2400">
                <a:latin typeface="Arial"/>
                <a:cs typeface="Arial"/>
              </a:rPr>
              <a:t> ăn), </a:t>
            </a:r>
            <a:r>
              <a:rPr lang="vi-VN" sz="2400" err="1">
                <a:latin typeface="Arial"/>
                <a:cs typeface="Arial"/>
              </a:rPr>
              <a:t>sụt</a:t>
            </a:r>
            <a:r>
              <a:rPr lang="vi-VN" sz="2400">
                <a:latin typeface="Arial"/>
                <a:cs typeface="Arial"/>
              </a:rPr>
              <a:t> 6kg/1 năm (52-46kg), không </a:t>
            </a:r>
            <a:r>
              <a:rPr lang="vi-VN" sz="2400" err="1">
                <a:latin typeface="Arial"/>
                <a:cs typeface="Arial"/>
              </a:rPr>
              <a:t>sốt</a:t>
            </a:r>
            <a:r>
              <a:rPr lang="vi-VN" sz="2400">
                <a:latin typeface="Arial"/>
                <a:cs typeface="Arial"/>
              </a:rPr>
              <a:t>, không </a:t>
            </a:r>
            <a:r>
              <a:rPr lang="vi-VN" sz="2400" err="1">
                <a:latin typeface="Arial"/>
                <a:cs typeface="Arial"/>
              </a:rPr>
              <a:t>buồn</a:t>
            </a:r>
            <a:r>
              <a:rPr lang="vi-VN" sz="2400">
                <a:latin typeface="Arial"/>
                <a:cs typeface="Arial"/>
              </a:rPr>
              <a:t> nôn/ nôn, </a:t>
            </a:r>
            <a:r>
              <a:rPr lang="vi-VN" sz="2400" err="1">
                <a:latin typeface="Arial"/>
                <a:cs typeface="Arial"/>
              </a:rPr>
              <a:t>tiểu</a:t>
            </a:r>
            <a:r>
              <a:rPr lang="vi-VN" sz="2400">
                <a:latin typeface="Arial"/>
                <a:cs typeface="Arial"/>
              </a:rPr>
              <a:t> </a:t>
            </a:r>
            <a:r>
              <a:rPr lang="vi-VN" sz="2400" err="1">
                <a:latin typeface="Arial"/>
                <a:cs typeface="Arial"/>
              </a:rPr>
              <a:t>vàng</a:t>
            </a:r>
            <a:r>
              <a:rPr lang="vi-VN" sz="2400">
                <a:latin typeface="Arial"/>
                <a:cs typeface="Arial"/>
              </a:rPr>
              <a:t> trong không </a:t>
            </a:r>
            <a:r>
              <a:rPr lang="vi-VN" sz="2400" err="1">
                <a:latin typeface="Arial"/>
                <a:cs typeface="Arial"/>
              </a:rPr>
              <a:t>gắt</a:t>
            </a:r>
            <a:r>
              <a:rPr lang="vi-VN" sz="2400">
                <a:latin typeface="Arial"/>
                <a:cs typeface="Arial"/>
              </a:rPr>
              <a:t> </a:t>
            </a:r>
            <a:r>
              <a:rPr lang="vi-VN" sz="2400" err="1">
                <a:latin typeface="Arial"/>
                <a:cs typeface="Arial"/>
              </a:rPr>
              <a:t>buốt</a:t>
            </a:r>
            <a:r>
              <a:rPr lang="vi-VN" sz="2400">
                <a:latin typeface="Arial"/>
                <a:cs typeface="Arial"/>
              </a:rPr>
              <a:t>,, không ho, không đau </a:t>
            </a:r>
            <a:r>
              <a:rPr lang="vi-VN" sz="2400" err="1">
                <a:latin typeface="Arial"/>
                <a:cs typeface="Arial"/>
              </a:rPr>
              <a:t>ngực</a:t>
            </a:r>
            <a:r>
              <a:rPr lang="vi-VN" sz="2400">
                <a:latin typeface="Arial"/>
                <a:cs typeface="Arial"/>
              </a:rPr>
              <a:t>, không </a:t>
            </a:r>
            <a:r>
              <a:rPr lang="vi-VN" sz="2400" err="1">
                <a:latin typeface="Arial"/>
                <a:cs typeface="Arial"/>
              </a:rPr>
              <a:t>khó</a:t>
            </a:r>
            <a:r>
              <a:rPr lang="vi-VN" sz="2400">
                <a:latin typeface="Arial"/>
                <a:cs typeface="Arial"/>
              </a:rPr>
              <a:t> </a:t>
            </a:r>
            <a:r>
              <a:rPr lang="vi-VN" sz="2400" err="1">
                <a:latin typeface="Arial"/>
                <a:cs typeface="Arial"/>
              </a:rPr>
              <a:t>thở</a:t>
            </a:r>
            <a:r>
              <a:rPr lang="vi-VN" sz="2400">
                <a:latin typeface="Arial"/>
                <a:cs typeface="Arial"/>
              </a:rPr>
              <a:t>,  không đau </a:t>
            </a:r>
            <a:r>
              <a:rPr lang="vi-VN" sz="2400" err="1">
                <a:latin typeface="Arial"/>
                <a:cs typeface="Arial"/>
              </a:rPr>
              <a:t>nhức</a:t>
            </a:r>
            <a:r>
              <a:rPr lang="vi-VN" sz="2400">
                <a:latin typeface="Arial"/>
                <a:cs typeface="Arial"/>
              </a:rPr>
              <a:t> xương. </a:t>
            </a:r>
            <a:endParaRPr lang="vi-VN" sz="2400">
              <a:ea typeface="+mn-lt"/>
              <a:cs typeface="+mn-lt"/>
            </a:endParaRPr>
          </a:p>
          <a:p>
            <a:endParaRPr lang="vi-VN" sz="2400">
              <a:latin typeface="Arial"/>
              <a:cs typeface="Arial"/>
            </a:endParaRPr>
          </a:p>
        </p:txBody>
      </p:sp>
    </p:spTree>
    <p:extLst>
      <p:ext uri="{BB962C8B-B14F-4D97-AF65-F5344CB8AC3E}">
        <p14:creationId xmlns:p14="http://schemas.microsoft.com/office/powerpoint/2010/main" val="618442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D12ABC1A-E1F9-A319-E817-B1CBD07AC712}"/>
              </a:ext>
            </a:extLst>
          </p:cNvPr>
          <p:cNvSpPr>
            <a:spLocks noGrp="1"/>
          </p:cNvSpPr>
          <p:nvPr>
            <p:ph type="title"/>
          </p:nvPr>
        </p:nvSpPr>
        <p:spPr/>
        <p:txBody>
          <a:bodyPr/>
          <a:lstStyle/>
          <a:p>
            <a:r>
              <a:rPr lang="vi-VN" err="1">
                <a:latin typeface="Tahoma"/>
                <a:ea typeface="Tahoma"/>
                <a:cs typeface="Tahoma"/>
              </a:rPr>
              <a:t>Diễn</a:t>
            </a:r>
            <a:r>
              <a:rPr lang="vi-VN">
                <a:latin typeface="Tahoma"/>
                <a:ea typeface="Tahoma"/>
                <a:cs typeface="Tahoma"/>
              </a:rPr>
              <a:t> </a:t>
            </a:r>
            <a:r>
              <a:rPr lang="vi-VN" err="1">
                <a:latin typeface="Tahoma"/>
                <a:ea typeface="Tahoma"/>
                <a:cs typeface="Tahoma"/>
              </a:rPr>
              <a:t>tiến</a:t>
            </a:r>
            <a:r>
              <a:rPr lang="vi-VN">
                <a:latin typeface="Tahoma"/>
                <a:ea typeface="Tahoma"/>
                <a:cs typeface="Tahoma"/>
              </a:rPr>
              <a:t> sau NV:</a:t>
            </a:r>
            <a:endParaRPr lang="vi-VN"/>
          </a:p>
        </p:txBody>
      </p:sp>
      <p:sp>
        <p:nvSpPr>
          <p:cNvPr id="3" name="Chỗ dành sẵn cho Nội dung 2">
            <a:extLst>
              <a:ext uri="{FF2B5EF4-FFF2-40B4-BE49-F238E27FC236}">
                <a16:creationId xmlns:a16="http://schemas.microsoft.com/office/drawing/2014/main" id="{FD2CAB91-EFAF-7765-1537-D3639CDEC1FE}"/>
              </a:ext>
            </a:extLst>
          </p:cNvPr>
          <p:cNvSpPr>
            <a:spLocks noGrp="1"/>
          </p:cNvSpPr>
          <p:nvPr>
            <p:ph idx="1"/>
          </p:nvPr>
        </p:nvSpPr>
        <p:spPr/>
        <p:txBody>
          <a:bodyPr vert="horz" lIns="91440" tIns="45720" rIns="91440" bIns="45720" rtlCol="0" anchor="t">
            <a:normAutofit/>
          </a:bodyPr>
          <a:lstStyle/>
          <a:p>
            <a:r>
              <a:rPr lang="vi-VN">
                <a:latin typeface="Arial"/>
                <a:cs typeface="Arial"/>
              </a:rPr>
              <a:t>N1-N5: BN ngưng </a:t>
            </a:r>
            <a:r>
              <a:rPr lang="vi-VN" err="1">
                <a:latin typeface="Arial"/>
                <a:cs typeface="Arial"/>
              </a:rPr>
              <a:t>sử</a:t>
            </a:r>
            <a:r>
              <a:rPr lang="vi-VN">
                <a:latin typeface="Arial"/>
                <a:cs typeface="Arial"/>
              </a:rPr>
              <a:t> </a:t>
            </a:r>
            <a:r>
              <a:rPr lang="vi-VN" err="1">
                <a:latin typeface="Arial"/>
                <a:cs typeface="Arial"/>
              </a:rPr>
              <a:t>dụng</a:t>
            </a:r>
            <a:r>
              <a:rPr lang="vi-VN">
                <a:latin typeface="Arial"/>
                <a:cs typeface="Arial"/>
              </a:rPr>
              <a:t> toa </a:t>
            </a:r>
            <a:r>
              <a:rPr lang="vi-VN" err="1">
                <a:latin typeface="Arial"/>
                <a:cs typeface="Arial"/>
              </a:rPr>
              <a:t>đã</a:t>
            </a:r>
            <a:r>
              <a:rPr lang="vi-VN">
                <a:latin typeface="Arial"/>
                <a:cs typeface="Arial"/>
              </a:rPr>
              <a:t> </a:t>
            </a:r>
            <a:r>
              <a:rPr lang="vi-VN" err="1">
                <a:latin typeface="Arial"/>
                <a:cs typeface="Arial"/>
              </a:rPr>
              <a:t>được</a:t>
            </a:r>
            <a:r>
              <a:rPr lang="vi-VN">
                <a:latin typeface="Arial"/>
                <a:cs typeface="Arial"/>
              </a:rPr>
              <a:t> cho, </a:t>
            </a:r>
            <a:r>
              <a:rPr lang="vi-VN" err="1">
                <a:latin typeface="Arial"/>
                <a:cs typeface="Arial"/>
              </a:rPr>
              <a:t>điều</a:t>
            </a:r>
            <a:r>
              <a:rPr lang="vi-VN">
                <a:latin typeface="Arial"/>
                <a:cs typeface="Arial"/>
              </a:rPr>
              <a:t> </a:t>
            </a:r>
            <a:r>
              <a:rPr lang="vi-VN" err="1">
                <a:latin typeface="Arial"/>
                <a:cs typeface="Arial"/>
              </a:rPr>
              <a:t>trị</a:t>
            </a:r>
            <a:r>
              <a:rPr lang="vi-VN">
                <a:latin typeface="Arial"/>
                <a:cs typeface="Arial"/>
              </a:rPr>
              <a:t> </a:t>
            </a:r>
            <a:r>
              <a:rPr lang="vi-VN" err="1">
                <a:latin typeface="Arial"/>
                <a:cs typeface="Arial"/>
              </a:rPr>
              <a:t>nội</a:t>
            </a:r>
            <a:r>
              <a:rPr lang="vi-VN">
                <a:latin typeface="Arial"/>
                <a:cs typeface="Arial"/>
              </a:rPr>
              <a:t> </a:t>
            </a:r>
            <a:r>
              <a:rPr lang="vi-VN" err="1">
                <a:latin typeface="Arial"/>
                <a:cs typeface="Arial"/>
              </a:rPr>
              <a:t>trú</a:t>
            </a:r>
            <a:r>
              <a:rPr lang="vi-VN">
                <a:latin typeface="Arial"/>
                <a:cs typeface="Arial"/>
              </a:rPr>
              <a:t> </a:t>
            </a:r>
            <a:r>
              <a:rPr lang="vi-VN" err="1">
                <a:latin typeface="Arial"/>
                <a:cs typeface="Arial"/>
              </a:rPr>
              <a:t>với</a:t>
            </a:r>
            <a:r>
              <a:rPr lang="vi-VN">
                <a:latin typeface="Arial"/>
                <a:cs typeface="Arial"/>
              </a:rPr>
              <a:t> </a:t>
            </a:r>
            <a:r>
              <a:rPr lang="vi-VN" err="1">
                <a:latin typeface="Arial"/>
                <a:cs typeface="Arial"/>
              </a:rPr>
              <a:t>Pantoprazol</a:t>
            </a:r>
            <a:r>
              <a:rPr lang="vi-VN">
                <a:latin typeface="Arial"/>
                <a:cs typeface="Arial"/>
              </a:rPr>
              <a:t> 40mg 1v/d. Tiêu phân đen </a:t>
            </a:r>
            <a:r>
              <a:rPr lang="vi-VN" err="1">
                <a:latin typeface="Arial"/>
                <a:cs typeface="Arial"/>
              </a:rPr>
              <a:t>sệt</a:t>
            </a:r>
            <a:r>
              <a:rPr lang="vi-VN">
                <a:latin typeface="Arial"/>
                <a:cs typeface="Arial"/>
              </a:rPr>
              <a:t> </a:t>
            </a:r>
            <a:r>
              <a:rPr lang="vi-VN" err="1">
                <a:latin typeface="Arial"/>
                <a:cs typeface="Arial"/>
              </a:rPr>
              <a:t>nhỏ</a:t>
            </a:r>
            <a:r>
              <a:rPr lang="vi-VN">
                <a:latin typeface="Arial"/>
                <a:cs typeface="Arial"/>
              </a:rPr>
              <a:t> 2-3l/d </a:t>
            </a:r>
            <a:r>
              <a:rPr lang="vi-VN" err="1">
                <a:latin typeface="Arial"/>
                <a:cs typeface="Arial"/>
              </a:rPr>
              <a:t>tính</a:t>
            </a:r>
            <a:r>
              <a:rPr lang="vi-VN">
                <a:latin typeface="Arial"/>
                <a:cs typeface="Arial"/>
              </a:rPr>
              <a:t> </a:t>
            </a:r>
            <a:r>
              <a:rPr lang="vi-VN" err="1">
                <a:latin typeface="Arial"/>
                <a:cs typeface="Arial"/>
              </a:rPr>
              <a:t>chất</a:t>
            </a:r>
            <a:r>
              <a:rPr lang="vi-VN">
                <a:latin typeface="Arial"/>
                <a:cs typeface="Arial"/>
              </a:rPr>
              <a:t> không thay </a:t>
            </a:r>
            <a:r>
              <a:rPr lang="vi-VN" err="1">
                <a:latin typeface="Arial"/>
                <a:cs typeface="Arial"/>
              </a:rPr>
              <a:t>đổi</a:t>
            </a:r>
            <a:r>
              <a:rPr lang="vi-VN">
                <a:latin typeface="Arial"/>
                <a:cs typeface="Arial"/>
              </a:rPr>
              <a:t>. Ko hoa mắt chóng mặt sau đi tiêu, khi thay đổi tư thế.</a:t>
            </a:r>
          </a:p>
        </p:txBody>
      </p:sp>
    </p:spTree>
    <p:extLst>
      <p:ext uri="{BB962C8B-B14F-4D97-AF65-F5344CB8AC3E}">
        <p14:creationId xmlns:p14="http://schemas.microsoft.com/office/powerpoint/2010/main" val="516812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D0F36DAE-524E-EC03-018A-5B5FC9311508}"/>
              </a:ext>
            </a:extLst>
          </p:cNvPr>
          <p:cNvSpPr>
            <a:spLocks noGrp="1"/>
          </p:cNvSpPr>
          <p:nvPr>
            <p:ph type="title"/>
          </p:nvPr>
        </p:nvSpPr>
        <p:spPr/>
        <p:txBody>
          <a:bodyPr/>
          <a:lstStyle/>
          <a:p>
            <a:endParaRPr lang="vi-VN"/>
          </a:p>
        </p:txBody>
      </p:sp>
      <p:pic>
        <p:nvPicPr>
          <p:cNvPr id="4" name="Hình ảnh 4" descr="Ảnh có chứa văn bản&#10;&#10;Mô tả được tự động tạo">
            <a:extLst>
              <a:ext uri="{FF2B5EF4-FFF2-40B4-BE49-F238E27FC236}">
                <a16:creationId xmlns:a16="http://schemas.microsoft.com/office/drawing/2014/main" id="{99C60A25-61BF-E5B9-621A-5F8AEBFD1BA8}"/>
              </a:ext>
            </a:extLst>
          </p:cNvPr>
          <p:cNvPicPr>
            <a:picLocks noGrp="1" noChangeAspect="1"/>
          </p:cNvPicPr>
          <p:nvPr>
            <p:ph idx="1"/>
          </p:nvPr>
        </p:nvPicPr>
        <p:blipFill rotWithShape="1">
          <a:blip r:embed="rId2"/>
          <a:srcRect l="6389" t="15926" r="22500" b="10370"/>
          <a:stretch/>
        </p:blipFill>
        <p:spPr>
          <a:xfrm rot="5400000">
            <a:off x="-278513" y="873816"/>
            <a:ext cx="6152459" cy="4829975"/>
          </a:xfrm>
          <a:prstGeom prst="rect">
            <a:avLst/>
          </a:prstGeom>
        </p:spPr>
      </p:pic>
      <p:pic>
        <p:nvPicPr>
          <p:cNvPr id="6" name="Hình ảnh 4" descr="Ảnh có chứa văn bản&#10;&#10;Mô tả được tự động tạo">
            <a:extLst>
              <a:ext uri="{FF2B5EF4-FFF2-40B4-BE49-F238E27FC236}">
                <a16:creationId xmlns:a16="http://schemas.microsoft.com/office/drawing/2014/main" id="{756EF753-616E-6743-4D16-0C4956C78816}"/>
              </a:ext>
            </a:extLst>
          </p:cNvPr>
          <p:cNvPicPr>
            <a:picLocks noChangeAspect="1"/>
          </p:cNvPicPr>
          <p:nvPr/>
        </p:nvPicPr>
        <p:blipFill rotWithShape="1">
          <a:blip r:embed="rId3"/>
          <a:srcRect l="7407" t="16276" r="10370" b="26833"/>
          <a:stretch/>
        </p:blipFill>
        <p:spPr>
          <a:xfrm>
            <a:off x="5923491" y="258801"/>
            <a:ext cx="5592784" cy="6115761"/>
          </a:xfrm>
          <a:prstGeom prst="rect">
            <a:avLst/>
          </a:prstGeom>
        </p:spPr>
      </p:pic>
    </p:spTree>
    <p:extLst>
      <p:ext uri="{BB962C8B-B14F-4D97-AF65-F5344CB8AC3E}">
        <p14:creationId xmlns:p14="http://schemas.microsoft.com/office/powerpoint/2010/main" val="9810711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1F6C882-D359-F47F-3776-4190DFC1FE01}"/>
              </a:ext>
            </a:extLst>
          </p:cNvPr>
          <p:cNvSpPr>
            <a:spLocks noGrp="1"/>
          </p:cNvSpPr>
          <p:nvPr>
            <p:ph type="title"/>
          </p:nvPr>
        </p:nvSpPr>
        <p:spPr/>
        <p:txBody>
          <a:bodyPr/>
          <a:lstStyle/>
          <a:p>
            <a:endParaRPr lang="vi-VN"/>
          </a:p>
        </p:txBody>
      </p:sp>
      <p:pic>
        <p:nvPicPr>
          <p:cNvPr id="7" name="Hình ảnh 7" descr="Ảnh có chứa văn bản&#10;&#10;Mô tả được tự động tạo">
            <a:extLst>
              <a:ext uri="{FF2B5EF4-FFF2-40B4-BE49-F238E27FC236}">
                <a16:creationId xmlns:a16="http://schemas.microsoft.com/office/drawing/2014/main" id="{1C80647C-38E5-DBD7-692A-F4DE24A5E7CF}"/>
              </a:ext>
            </a:extLst>
          </p:cNvPr>
          <p:cNvPicPr>
            <a:picLocks noGrp="1" noChangeAspect="1"/>
          </p:cNvPicPr>
          <p:nvPr>
            <p:ph idx="1"/>
          </p:nvPr>
        </p:nvPicPr>
        <p:blipFill rotWithShape="1">
          <a:blip r:embed="rId2"/>
          <a:srcRect l="23026" t="20370" r="36944" b="12592"/>
          <a:stretch/>
        </p:blipFill>
        <p:spPr>
          <a:xfrm rot="5400000">
            <a:off x="3214432" y="168575"/>
            <a:ext cx="5766234" cy="7245448"/>
          </a:xfrm>
        </p:spPr>
      </p:pic>
    </p:spTree>
    <p:extLst>
      <p:ext uri="{BB962C8B-B14F-4D97-AF65-F5344CB8AC3E}">
        <p14:creationId xmlns:p14="http://schemas.microsoft.com/office/powerpoint/2010/main" val="872636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8E5CADB-141A-19E8-F82B-C09DC71122AA}"/>
              </a:ext>
            </a:extLst>
          </p:cNvPr>
          <p:cNvSpPr>
            <a:spLocks noGrp="1"/>
          </p:cNvSpPr>
          <p:nvPr>
            <p:ph type="title"/>
          </p:nvPr>
        </p:nvSpPr>
        <p:spPr>
          <a:xfrm>
            <a:off x="634202" y="120770"/>
            <a:ext cx="8596668" cy="1320800"/>
          </a:xfrm>
        </p:spPr>
        <p:txBody>
          <a:bodyPr/>
          <a:lstStyle/>
          <a:p>
            <a:r>
              <a:rPr lang="vi-VN">
                <a:latin typeface="Tahoma"/>
                <a:ea typeface="Tahoma"/>
                <a:cs typeface="Tahoma"/>
              </a:rPr>
              <a:t>IV. TIỀN CĂN:</a:t>
            </a:r>
            <a:endParaRPr lang="vi-VN"/>
          </a:p>
        </p:txBody>
      </p:sp>
      <p:sp>
        <p:nvSpPr>
          <p:cNvPr id="3" name="Chỗ dành sẵn cho Nội dung 2">
            <a:extLst>
              <a:ext uri="{FF2B5EF4-FFF2-40B4-BE49-F238E27FC236}">
                <a16:creationId xmlns:a16="http://schemas.microsoft.com/office/drawing/2014/main" id="{E4E6759E-AF09-FC3C-63CF-E39151F2D822}"/>
              </a:ext>
            </a:extLst>
          </p:cNvPr>
          <p:cNvSpPr>
            <a:spLocks noGrp="1"/>
          </p:cNvSpPr>
          <p:nvPr>
            <p:ph idx="1"/>
          </p:nvPr>
        </p:nvSpPr>
        <p:spPr>
          <a:xfrm>
            <a:off x="634202" y="909759"/>
            <a:ext cx="9229271" cy="3880773"/>
          </a:xfrm>
        </p:spPr>
        <p:txBody>
          <a:bodyPr vert="horz" lIns="91440" tIns="45720" rIns="91440" bIns="45720" rtlCol="0" anchor="t">
            <a:noAutofit/>
          </a:bodyPr>
          <a:lstStyle/>
          <a:p>
            <a:pPr marL="0" indent="0">
              <a:buNone/>
            </a:pPr>
            <a:r>
              <a:rPr lang="vi-VN">
                <a:latin typeface="Arial"/>
                <a:cs typeface="Arial"/>
              </a:rPr>
              <a:t>1. </a:t>
            </a:r>
            <a:r>
              <a:rPr lang="vi-VN" err="1">
                <a:latin typeface="Arial"/>
                <a:cs typeface="Arial"/>
              </a:rPr>
              <a:t>Bệnh</a:t>
            </a:r>
            <a:r>
              <a:rPr lang="vi-VN">
                <a:latin typeface="Arial"/>
                <a:cs typeface="Arial"/>
              </a:rPr>
              <a:t> </a:t>
            </a:r>
            <a:r>
              <a:rPr lang="vi-VN" err="1">
                <a:latin typeface="Arial"/>
                <a:cs typeface="Arial"/>
              </a:rPr>
              <a:t>lí</a:t>
            </a:r>
            <a:r>
              <a:rPr lang="vi-VN">
                <a:latin typeface="Arial"/>
                <a:cs typeface="Arial"/>
              </a:rPr>
              <a:t> </a:t>
            </a:r>
            <a:r>
              <a:rPr lang="vi-VN" err="1">
                <a:latin typeface="Arial"/>
                <a:cs typeface="Arial"/>
              </a:rPr>
              <a:t>nội</a:t>
            </a:r>
            <a:r>
              <a:rPr lang="vi-VN">
                <a:latin typeface="Arial"/>
                <a:cs typeface="Arial"/>
              </a:rPr>
              <a:t> </a:t>
            </a:r>
            <a:r>
              <a:rPr lang="vi-VN" err="1">
                <a:latin typeface="Arial"/>
                <a:cs typeface="Arial"/>
              </a:rPr>
              <a:t>ngoại</a:t>
            </a:r>
            <a:r>
              <a:rPr lang="vi-VN">
                <a:latin typeface="Arial"/>
                <a:cs typeface="Arial"/>
              </a:rPr>
              <a:t> khoa:</a:t>
            </a:r>
          </a:p>
          <a:p>
            <a:r>
              <a:rPr lang="vi-VN">
                <a:latin typeface="Arial"/>
                <a:cs typeface="Arial"/>
              </a:rPr>
              <a:t>Không </a:t>
            </a:r>
            <a:r>
              <a:rPr lang="vi-VN" err="1">
                <a:latin typeface="Arial"/>
                <a:cs typeface="Arial"/>
              </a:rPr>
              <a:t>có</a:t>
            </a:r>
            <a:r>
              <a:rPr lang="vi-VN">
                <a:latin typeface="Arial"/>
                <a:cs typeface="Arial"/>
              </a:rPr>
              <a:t> cơn đau tương </a:t>
            </a:r>
            <a:r>
              <a:rPr lang="vi-VN" err="1">
                <a:latin typeface="Arial"/>
                <a:cs typeface="Arial"/>
              </a:rPr>
              <a:t>tự</a:t>
            </a:r>
            <a:r>
              <a:rPr lang="vi-VN">
                <a:latin typeface="Arial"/>
                <a:cs typeface="Arial"/>
              </a:rPr>
              <a:t> </a:t>
            </a:r>
            <a:r>
              <a:rPr lang="vi-VN" err="1">
                <a:latin typeface="Arial"/>
                <a:cs typeface="Arial"/>
              </a:rPr>
              <a:t>trước</a:t>
            </a:r>
            <a:r>
              <a:rPr lang="vi-VN">
                <a:latin typeface="Arial"/>
                <a:cs typeface="Arial"/>
              </a:rPr>
              <a:t> đây</a:t>
            </a:r>
          </a:p>
          <a:p>
            <a:r>
              <a:rPr lang="vi-VN">
                <a:latin typeface="Arial"/>
                <a:cs typeface="Arial"/>
              </a:rPr>
              <a:t>Không </a:t>
            </a:r>
            <a:r>
              <a:rPr lang="vi-VN" err="1">
                <a:latin typeface="Arial"/>
                <a:cs typeface="Arial"/>
              </a:rPr>
              <a:t>tiền</a:t>
            </a:r>
            <a:r>
              <a:rPr lang="vi-VN">
                <a:latin typeface="Arial"/>
                <a:cs typeface="Arial"/>
              </a:rPr>
              <a:t> căn đau </a:t>
            </a:r>
            <a:r>
              <a:rPr lang="vi-VN" err="1">
                <a:latin typeface="Arial"/>
                <a:cs typeface="Arial"/>
              </a:rPr>
              <a:t>bụng</a:t>
            </a:r>
            <a:r>
              <a:rPr lang="vi-VN">
                <a:latin typeface="Arial"/>
                <a:cs typeface="Arial"/>
              </a:rPr>
              <a:t>/ tiêu </a:t>
            </a:r>
            <a:r>
              <a:rPr lang="vi-VN" err="1">
                <a:latin typeface="Arial"/>
                <a:cs typeface="Arial"/>
              </a:rPr>
              <a:t>chảy</a:t>
            </a:r>
            <a:r>
              <a:rPr lang="vi-VN">
                <a:latin typeface="Arial"/>
                <a:cs typeface="Arial"/>
              </a:rPr>
              <a:t>/ </a:t>
            </a:r>
            <a:r>
              <a:rPr lang="vi-VN" err="1">
                <a:latin typeface="Arial"/>
                <a:cs typeface="Arial"/>
              </a:rPr>
              <a:t>táo</a:t>
            </a:r>
            <a:r>
              <a:rPr lang="vi-VN">
                <a:latin typeface="Arial"/>
                <a:cs typeface="Arial"/>
              </a:rPr>
              <a:t> </a:t>
            </a:r>
            <a:r>
              <a:rPr lang="vi-VN" err="1">
                <a:latin typeface="Arial"/>
                <a:cs typeface="Arial"/>
              </a:rPr>
              <a:t>bón</a:t>
            </a:r>
            <a:r>
              <a:rPr lang="vi-VN">
                <a:latin typeface="Arial"/>
                <a:cs typeface="Arial"/>
              </a:rPr>
              <a:t>/ </a:t>
            </a:r>
            <a:r>
              <a:rPr lang="vi-VN" err="1">
                <a:latin typeface="Arial"/>
                <a:cs typeface="Arial"/>
              </a:rPr>
              <a:t>bệnh</a:t>
            </a:r>
            <a:r>
              <a:rPr lang="vi-VN">
                <a:latin typeface="Arial"/>
                <a:cs typeface="Arial"/>
              </a:rPr>
              <a:t> </a:t>
            </a:r>
            <a:r>
              <a:rPr lang="vi-VN" err="1">
                <a:latin typeface="Arial"/>
                <a:cs typeface="Arial"/>
              </a:rPr>
              <a:t>lí</a:t>
            </a:r>
            <a:r>
              <a:rPr lang="vi-VN">
                <a:latin typeface="Arial"/>
                <a:cs typeface="Arial"/>
              </a:rPr>
              <a:t> </a:t>
            </a:r>
            <a:r>
              <a:rPr lang="vi-VN" err="1">
                <a:latin typeface="Arial"/>
                <a:cs typeface="Arial"/>
              </a:rPr>
              <a:t>đường</a:t>
            </a:r>
            <a:r>
              <a:rPr lang="vi-VN">
                <a:latin typeface="Arial"/>
                <a:cs typeface="Arial"/>
              </a:rPr>
              <a:t> tiêu </a:t>
            </a:r>
            <a:r>
              <a:rPr lang="vi-VN" err="1">
                <a:latin typeface="Arial"/>
                <a:cs typeface="Arial"/>
              </a:rPr>
              <a:t>hóa</a:t>
            </a:r>
            <a:r>
              <a:rPr lang="vi-VN">
                <a:latin typeface="Arial"/>
                <a:cs typeface="Arial"/>
              </a:rPr>
              <a:t>, chưa bao </a:t>
            </a:r>
            <a:r>
              <a:rPr lang="vi-VN" err="1">
                <a:latin typeface="Arial"/>
                <a:cs typeface="Arial"/>
              </a:rPr>
              <a:t>giờ</a:t>
            </a:r>
            <a:r>
              <a:rPr lang="vi-VN">
                <a:latin typeface="Arial"/>
                <a:cs typeface="Arial"/>
              </a:rPr>
              <a:t> </a:t>
            </a:r>
            <a:r>
              <a:rPr lang="vi-VN" err="1">
                <a:latin typeface="Arial"/>
                <a:cs typeface="Arial"/>
              </a:rPr>
              <a:t>nội</a:t>
            </a:r>
            <a:r>
              <a:rPr lang="vi-VN">
                <a:latin typeface="Arial"/>
                <a:cs typeface="Arial"/>
              </a:rPr>
              <a:t> soi </a:t>
            </a:r>
            <a:r>
              <a:rPr lang="vi-VN" err="1">
                <a:latin typeface="Arial"/>
                <a:cs typeface="Arial"/>
              </a:rPr>
              <a:t>đại</a:t>
            </a:r>
            <a:r>
              <a:rPr lang="vi-VN">
                <a:latin typeface="Arial"/>
                <a:cs typeface="Arial"/>
              </a:rPr>
              <a:t> </a:t>
            </a:r>
            <a:r>
              <a:rPr lang="vi-VN" err="1">
                <a:latin typeface="Arial"/>
                <a:cs typeface="Arial"/>
              </a:rPr>
              <a:t>trực</a:t>
            </a:r>
            <a:r>
              <a:rPr lang="vi-VN">
                <a:latin typeface="Arial"/>
                <a:cs typeface="Arial"/>
              </a:rPr>
              <a:t> </a:t>
            </a:r>
            <a:r>
              <a:rPr lang="vi-VN" err="1">
                <a:latin typeface="Arial"/>
                <a:cs typeface="Arial"/>
              </a:rPr>
              <a:t>tràng</a:t>
            </a:r>
            <a:r>
              <a:rPr lang="vi-VN">
                <a:latin typeface="Arial"/>
                <a:cs typeface="Arial"/>
              </a:rPr>
              <a:t>/ </a:t>
            </a:r>
            <a:r>
              <a:rPr lang="vi-VN" err="1">
                <a:latin typeface="Arial"/>
                <a:cs typeface="Arial"/>
              </a:rPr>
              <a:t>dạ</a:t>
            </a:r>
            <a:r>
              <a:rPr lang="vi-VN">
                <a:latin typeface="Arial"/>
                <a:cs typeface="Arial"/>
              </a:rPr>
              <a:t> </a:t>
            </a:r>
            <a:r>
              <a:rPr lang="vi-VN" err="1">
                <a:latin typeface="Arial"/>
                <a:cs typeface="Arial"/>
              </a:rPr>
              <a:t>dày</a:t>
            </a:r>
            <a:r>
              <a:rPr lang="vi-VN">
                <a:latin typeface="Arial"/>
                <a:cs typeface="Arial"/>
              </a:rPr>
              <a:t> </a:t>
            </a:r>
            <a:r>
              <a:rPr lang="vi-VN" err="1">
                <a:latin typeface="Arial"/>
                <a:cs typeface="Arial"/>
              </a:rPr>
              <a:t>tá</a:t>
            </a:r>
            <a:r>
              <a:rPr lang="vi-VN">
                <a:latin typeface="Arial"/>
                <a:cs typeface="Arial"/>
              </a:rPr>
              <a:t> </a:t>
            </a:r>
            <a:r>
              <a:rPr lang="vi-VN" err="1">
                <a:latin typeface="Arial"/>
                <a:cs typeface="Arial"/>
              </a:rPr>
              <a:t>tràng</a:t>
            </a:r>
            <a:r>
              <a:rPr lang="vi-VN">
                <a:latin typeface="Arial"/>
                <a:cs typeface="Arial"/>
              </a:rPr>
              <a:t>.</a:t>
            </a:r>
          </a:p>
          <a:p>
            <a:r>
              <a:rPr lang="vi-VN">
                <a:latin typeface="Arial"/>
                <a:cs typeface="Arial"/>
              </a:rPr>
              <a:t>Chưa ghi </a:t>
            </a:r>
            <a:r>
              <a:rPr lang="vi-VN" err="1">
                <a:latin typeface="Arial"/>
                <a:cs typeface="Arial"/>
              </a:rPr>
              <a:t>nhận</a:t>
            </a:r>
            <a:r>
              <a:rPr lang="vi-VN">
                <a:latin typeface="Arial"/>
                <a:cs typeface="Arial"/>
              </a:rPr>
              <a:t> </a:t>
            </a:r>
            <a:r>
              <a:rPr lang="vi-VN" err="1">
                <a:latin typeface="Arial"/>
                <a:cs typeface="Arial"/>
              </a:rPr>
              <a:t>tiền</a:t>
            </a:r>
            <a:r>
              <a:rPr lang="vi-VN">
                <a:latin typeface="Arial"/>
                <a:cs typeface="Arial"/>
              </a:rPr>
              <a:t> căn </a:t>
            </a:r>
            <a:r>
              <a:rPr lang="vi-VN" err="1">
                <a:latin typeface="Arial"/>
                <a:cs typeface="Arial"/>
              </a:rPr>
              <a:t>bệnh</a:t>
            </a:r>
            <a:r>
              <a:rPr lang="vi-VN">
                <a:latin typeface="Arial"/>
                <a:cs typeface="Arial"/>
              </a:rPr>
              <a:t> </a:t>
            </a:r>
            <a:r>
              <a:rPr lang="vi-VN" err="1">
                <a:latin typeface="Arial"/>
                <a:cs typeface="Arial"/>
              </a:rPr>
              <a:t>lí</a:t>
            </a:r>
            <a:r>
              <a:rPr lang="vi-VN">
                <a:latin typeface="Arial"/>
                <a:cs typeface="Arial"/>
              </a:rPr>
              <a:t> </a:t>
            </a:r>
            <a:r>
              <a:rPr lang="vi-VN" err="1">
                <a:latin typeface="Arial"/>
                <a:cs typeface="Arial"/>
              </a:rPr>
              <a:t>nội</a:t>
            </a:r>
            <a:r>
              <a:rPr lang="vi-VN">
                <a:latin typeface="Arial"/>
                <a:cs typeface="Arial"/>
              </a:rPr>
              <a:t> khoa</a:t>
            </a:r>
          </a:p>
          <a:p>
            <a:r>
              <a:rPr lang="vi-VN">
                <a:latin typeface="Arial"/>
                <a:cs typeface="Arial"/>
              </a:rPr>
              <a:t>Thai </a:t>
            </a:r>
            <a:r>
              <a:rPr lang="vi-VN" err="1">
                <a:latin typeface="Arial"/>
                <a:cs typeface="Arial"/>
              </a:rPr>
              <a:t>ngoài</a:t>
            </a:r>
            <a:r>
              <a:rPr lang="vi-VN">
                <a:latin typeface="Arial"/>
                <a:cs typeface="Arial"/>
              </a:rPr>
              <a:t> </a:t>
            </a:r>
            <a:r>
              <a:rPr lang="vi-VN" err="1">
                <a:latin typeface="Arial"/>
                <a:cs typeface="Arial"/>
              </a:rPr>
              <a:t>tử</a:t>
            </a:r>
            <a:r>
              <a:rPr lang="vi-VN">
                <a:latin typeface="Arial"/>
                <a:cs typeface="Arial"/>
              </a:rPr>
              <a:t> cung, </a:t>
            </a:r>
            <a:r>
              <a:rPr lang="vi-VN" err="1">
                <a:latin typeface="Arial"/>
                <a:cs typeface="Arial"/>
              </a:rPr>
              <a:t>phẫu</a:t>
            </a:r>
            <a:r>
              <a:rPr lang="vi-VN">
                <a:latin typeface="Arial"/>
                <a:cs typeface="Arial"/>
              </a:rPr>
              <a:t> </a:t>
            </a:r>
            <a:r>
              <a:rPr lang="vi-VN" err="1">
                <a:latin typeface="Arial"/>
                <a:cs typeface="Arial"/>
              </a:rPr>
              <a:t>thuật</a:t>
            </a:r>
            <a:r>
              <a:rPr lang="vi-VN">
                <a:latin typeface="Arial"/>
                <a:cs typeface="Arial"/>
              </a:rPr>
              <a:t> </a:t>
            </a:r>
            <a:r>
              <a:rPr lang="vi-VN" err="1">
                <a:latin typeface="Arial"/>
                <a:cs typeface="Arial"/>
              </a:rPr>
              <a:t>nội</a:t>
            </a:r>
            <a:r>
              <a:rPr lang="vi-VN">
                <a:latin typeface="Arial"/>
                <a:cs typeface="Arial"/>
              </a:rPr>
              <a:t> soi </a:t>
            </a:r>
            <a:r>
              <a:rPr lang="vi-VN" err="1">
                <a:latin typeface="Arial"/>
                <a:cs typeface="Arial"/>
              </a:rPr>
              <a:t>cắt</a:t>
            </a:r>
            <a:r>
              <a:rPr lang="vi-VN">
                <a:latin typeface="Arial"/>
                <a:cs typeface="Arial"/>
              </a:rPr>
              <a:t> </a:t>
            </a:r>
            <a:r>
              <a:rPr lang="vi-VN" err="1">
                <a:latin typeface="Arial"/>
                <a:cs typeface="Arial"/>
              </a:rPr>
              <a:t>vòi</a:t>
            </a:r>
            <a:r>
              <a:rPr lang="vi-VN">
                <a:latin typeface="Arial"/>
                <a:cs typeface="Arial"/>
              </a:rPr>
              <a:t> </a:t>
            </a:r>
            <a:r>
              <a:rPr lang="vi-VN" err="1">
                <a:latin typeface="Arial"/>
                <a:cs typeface="Arial"/>
              </a:rPr>
              <a:t>trứng</a:t>
            </a:r>
            <a:r>
              <a:rPr lang="vi-VN">
                <a:latin typeface="Arial"/>
                <a:cs typeface="Arial"/>
              </a:rPr>
              <a:t> (T) 2009</a:t>
            </a:r>
            <a:endParaRPr lang="vi-VN">
              <a:latin typeface="Arial"/>
              <a:cs typeface="Arial" panose="020B0604020202020204" pitchFamily="34" charset="0"/>
            </a:endParaRPr>
          </a:p>
          <a:p>
            <a:r>
              <a:rPr lang="vi-VN">
                <a:latin typeface="Arial"/>
                <a:cs typeface="Arial"/>
              </a:rPr>
              <a:t>PARA 2002, 1 sinh </a:t>
            </a:r>
            <a:r>
              <a:rPr lang="vi-VN" err="1">
                <a:latin typeface="Arial"/>
                <a:cs typeface="Arial"/>
              </a:rPr>
              <a:t>thường</a:t>
            </a:r>
            <a:r>
              <a:rPr lang="vi-VN">
                <a:latin typeface="Arial"/>
                <a:cs typeface="Arial"/>
              </a:rPr>
              <a:t>, 1 sinh </a:t>
            </a:r>
            <a:r>
              <a:rPr lang="vi-VN" err="1">
                <a:latin typeface="Arial"/>
                <a:cs typeface="Arial"/>
              </a:rPr>
              <a:t>mổ</a:t>
            </a:r>
            <a:r>
              <a:rPr lang="vi-VN">
                <a:latin typeface="Arial"/>
                <a:cs typeface="Arial"/>
              </a:rPr>
              <a:t> 2010, không </a:t>
            </a:r>
            <a:r>
              <a:rPr lang="vi-VN" err="1">
                <a:latin typeface="Arial"/>
                <a:cs typeface="Arial"/>
              </a:rPr>
              <a:t>dịch</a:t>
            </a:r>
            <a:r>
              <a:rPr lang="vi-VN">
                <a:latin typeface="Arial"/>
                <a:cs typeface="Arial"/>
              </a:rPr>
              <a:t>/ </a:t>
            </a:r>
            <a:r>
              <a:rPr lang="vi-VN" err="1">
                <a:latin typeface="Arial"/>
                <a:cs typeface="Arial"/>
              </a:rPr>
              <a:t>huyết</a:t>
            </a:r>
            <a:r>
              <a:rPr lang="vi-VN">
                <a:latin typeface="Arial"/>
                <a:cs typeface="Arial"/>
              </a:rPr>
              <a:t> âm </a:t>
            </a:r>
            <a:r>
              <a:rPr lang="vi-VN" err="1">
                <a:latin typeface="Arial"/>
                <a:cs typeface="Arial"/>
              </a:rPr>
              <a:t>đạo</a:t>
            </a:r>
            <a:r>
              <a:rPr lang="vi-VN">
                <a:latin typeface="Arial"/>
                <a:cs typeface="Arial"/>
              </a:rPr>
              <a:t> </a:t>
            </a:r>
            <a:r>
              <a:rPr lang="vi-VN" err="1">
                <a:latin typeface="Arial"/>
                <a:cs typeface="Arial"/>
              </a:rPr>
              <a:t>bất</a:t>
            </a:r>
            <a:r>
              <a:rPr lang="vi-VN">
                <a:latin typeface="Arial"/>
                <a:cs typeface="Arial"/>
              </a:rPr>
              <a:t> </a:t>
            </a:r>
            <a:r>
              <a:rPr lang="vi-VN" err="1">
                <a:latin typeface="Arial"/>
                <a:cs typeface="Arial"/>
              </a:rPr>
              <a:t>thường</a:t>
            </a:r>
            <a:r>
              <a:rPr lang="vi-VN">
                <a:latin typeface="Arial"/>
                <a:cs typeface="Arial"/>
              </a:rPr>
              <a:t>, chu </a:t>
            </a:r>
            <a:r>
              <a:rPr lang="vi-VN" err="1">
                <a:latin typeface="Arial"/>
                <a:cs typeface="Arial"/>
              </a:rPr>
              <a:t>kì</a:t>
            </a:r>
            <a:r>
              <a:rPr lang="vi-VN">
                <a:latin typeface="Arial"/>
                <a:cs typeface="Arial"/>
              </a:rPr>
              <a:t> kinh </a:t>
            </a:r>
            <a:r>
              <a:rPr lang="vi-VN" err="1">
                <a:latin typeface="Arial"/>
                <a:cs typeface="Arial"/>
              </a:rPr>
              <a:t>đều</a:t>
            </a:r>
            <a:r>
              <a:rPr lang="vi-VN">
                <a:latin typeface="Arial"/>
                <a:cs typeface="Arial"/>
              </a:rPr>
              <a:t> (BN đang </a:t>
            </a:r>
            <a:r>
              <a:rPr lang="vi-VN" err="1">
                <a:latin typeface="Arial"/>
                <a:cs typeface="Arial"/>
              </a:rPr>
              <a:t>hành</a:t>
            </a:r>
            <a:r>
              <a:rPr lang="vi-VN">
                <a:latin typeface="Arial"/>
                <a:cs typeface="Arial"/>
              </a:rPr>
              <a:t> kinh </a:t>
            </a:r>
            <a:r>
              <a:rPr lang="vi-VN" err="1">
                <a:latin typeface="Arial"/>
                <a:cs typeface="Arial"/>
              </a:rPr>
              <a:t>từ</a:t>
            </a:r>
            <a:r>
              <a:rPr lang="vi-VN">
                <a:latin typeface="Arial"/>
                <a:cs typeface="Arial"/>
              </a:rPr>
              <a:t> 1/10)</a:t>
            </a:r>
          </a:p>
          <a:p>
            <a:r>
              <a:rPr lang="vi-VN">
                <a:latin typeface="Arial"/>
                <a:cs typeface="Arial"/>
              </a:rPr>
              <a:t>Chưa ghi </a:t>
            </a:r>
            <a:r>
              <a:rPr lang="vi-VN" err="1">
                <a:latin typeface="Arial"/>
                <a:cs typeface="Arial"/>
              </a:rPr>
              <a:t>nhận</a:t>
            </a:r>
            <a:r>
              <a:rPr lang="vi-VN">
                <a:latin typeface="Arial"/>
                <a:cs typeface="Arial"/>
              </a:rPr>
              <a:t> </a:t>
            </a:r>
            <a:r>
              <a:rPr lang="vi-VN" err="1">
                <a:latin typeface="Arial"/>
                <a:cs typeface="Arial"/>
              </a:rPr>
              <a:t>tiền</a:t>
            </a:r>
            <a:r>
              <a:rPr lang="vi-VN">
                <a:latin typeface="Arial"/>
                <a:cs typeface="Arial"/>
              </a:rPr>
              <a:t> căn </a:t>
            </a:r>
            <a:r>
              <a:rPr lang="vi-VN" err="1">
                <a:latin typeface="Arial"/>
                <a:cs typeface="Arial"/>
              </a:rPr>
              <a:t>dị</a:t>
            </a:r>
            <a:r>
              <a:rPr lang="vi-VN">
                <a:latin typeface="Arial"/>
                <a:cs typeface="Arial"/>
              </a:rPr>
              <a:t> </a:t>
            </a:r>
            <a:r>
              <a:rPr lang="vi-VN" err="1">
                <a:latin typeface="Arial"/>
                <a:cs typeface="Arial"/>
              </a:rPr>
              <a:t>ứng</a:t>
            </a:r>
            <a:endParaRPr lang="vi-VN">
              <a:latin typeface="Arial"/>
              <a:cs typeface="Arial"/>
            </a:endParaRPr>
          </a:p>
          <a:p>
            <a:pPr marL="0" indent="0">
              <a:buNone/>
            </a:pPr>
            <a:r>
              <a:rPr lang="vi-VN">
                <a:latin typeface="Arial"/>
                <a:cs typeface="Arial"/>
              </a:rPr>
              <a:t>2. </a:t>
            </a:r>
            <a:r>
              <a:rPr lang="vi-VN" err="1">
                <a:latin typeface="Arial"/>
                <a:cs typeface="Arial"/>
              </a:rPr>
              <a:t>Thói</a:t>
            </a:r>
            <a:r>
              <a:rPr lang="vi-VN">
                <a:latin typeface="Arial"/>
                <a:cs typeface="Arial"/>
              </a:rPr>
              <a:t> quen:</a:t>
            </a:r>
          </a:p>
          <a:p>
            <a:pPr marL="285750" indent="-285750"/>
            <a:r>
              <a:rPr lang="vi-VN">
                <a:latin typeface="Arial"/>
                <a:cs typeface="Arial"/>
              </a:rPr>
              <a:t>Ăn </a:t>
            </a:r>
            <a:r>
              <a:rPr lang="vi-VN" err="1">
                <a:latin typeface="Arial"/>
                <a:cs typeface="Arial"/>
              </a:rPr>
              <a:t>uống</a:t>
            </a:r>
            <a:r>
              <a:rPr lang="vi-VN">
                <a:latin typeface="Arial"/>
                <a:cs typeface="Arial"/>
              </a:rPr>
              <a:t> </a:t>
            </a:r>
            <a:r>
              <a:rPr lang="vi-VN" err="1">
                <a:latin typeface="Arial"/>
                <a:cs typeface="Arial"/>
              </a:rPr>
              <a:t>điều</a:t>
            </a:r>
            <a:r>
              <a:rPr lang="vi-VN">
                <a:latin typeface="Arial"/>
                <a:cs typeface="Arial"/>
              </a:rPr>
              <a:t> </a:t>
            </a:r>
            <a:r>
              <a:rPr lang="vi-VN" err="1">
                <a:latin typeface="Arial"/>
                <a:cs typeface="Arial"/>
              </a:rPr>
              <a:t>độ</a:t>
            </a:r>
            <a:r>
              <a:rPr lang="vi-VN">
                <a:latin typeface="Arial"/>
                <a:cs typeface="Arial"/>
              </a:rPr>
              <a:t>, hay ăn rau </a:t>
            </a:r>
            <a:r>
              <a:rPr lang="vi-VN" err="1">
                <a:latin typeface="Arial"/>
                <a:cs typeface="Arial"/>
              </a:rPr>
              <a:t>luộc</a:t>
            </a:r>
            <a:r>
              <a:rPr lang="vi-VN">
                <a:latin typeface="Arial"/>
                <a:cs typeface="Arial"/>
              </a:rPr>
              <a:t>, </a:t>
            </a:r>
            <a:r>
              <a:rPr lang="vi-VN" err="1">
                <a:latin typeface="Arial"/>
                <a:cs typeface="Arial"/>
              </a:rPr>
              <a:t>trái</a:t>
            </a:r>
            <a:r>
              <a:rPr lang="vi-VN">
                <a:latin typeface="Arial"/>
                <a:cs typeface="Arial"/>
              </a:rPr>
              <a:t> cây, </a:t>
            </a:r>
            <a:r>
              <a:rPr lang="vi-VN" err="1">
                <a:latin typeface="Arial"/>
                <a:cs typeface="Arial"/>
              </a:rPr>
              <a:t>ít</a:t>
            </a:r>
            <a:r>
              <a:rPr lang="vi-VN">
                <a:latin typeface="Arial"/>
                <a:cs typeface="Arial"/>
              </a:rPr>
              <a:t> ăn </a:t>
            </a:r>
            <a:r>
              <a:rPr lang="vi-VN" err="1">
                <a:latin typeface="Arial"/>
                <a:cs typeface="Arial"/>
              </a:rPr>
              <a:t>dầu</a:t>
            </a:r>
            <a:r>
              <a:rPr lang="vi-VN">
                <a:latin typeface="Arial"/>
                <a:cs typeface="Arial"/>
              </a:rPr>
              <a:t> </a:t>
            </a:r>
            <a:r>
              <a:rPr lang="vi-VN" err="1">
                <a:latin typeface="Arial"/>
                <a:cs typeface="Arial"/>
              </a:rPr>
              <a:t>mỡ</a:t>
            </a:r>
            <a:endParaRPr lang="vi-VN">
              <a:latin typeface="Arial"/>
              <a:cs typeface="Arial"/>
            </a:endParaRPr>
          </a:p>
          <a:p>
            <a:pPr marL="285750" indent="-285750"/>
            <a:r>
              <a:rPr lang="vi-VN" err="1">
                <a:latin typeface="Arial"/>
                <a:cs typeface="Arial"/>
              </a:rPr>
              <a:t>Ít</a:t>
            </a:r>
            <a:r>
              <a:rPr lang="vi-VN">
                <a:latin typeface="Arial"/>
                <a:cs typeface="Arial"/>
              </a:rPr>
              <a:t> </a:t>
            </a:r>
            <a:r>
              <a:rPr lang="vi-VN" err="1">
                <a:latin typeface="Arial"/>
                <a:cs typeface="Arial"/>
              </a:rPr>
              <a:t>vận</a:t>
            </a:r>
            <a:r>
              <a:rPr lang="vi-VN">
                <a:latin typeface="Arial"/>
                <a:cs typeface="Arial"/>
              </a:rPr>
              <a:t> </a:t>
            </a:r>
            <a:r>
              <a:rPr lang="vi-VN" err="1">
                <a:latin typeface="Arial"/>
                <a:cs typeface="Arial"/>
              </a:rPr>
              <a:t>động</a:t>
            </a:r>
            <a:endParaRPr lang="vi-VN">
              <a:latin typeface="Arial"/>
              <a:cs typeface="Arial"/>
            </a:endParaRPr>
          </a:p>
          <a:p>
            <a:pPr marL="285750" indent="-285750"/>
            <a:r>
              <a:rPr lang="vi-VN">
                <a:latin typeface="Arial"/>
                <a:cs typeface="Arial"/>
              </a:rPr>
              <a:t>Không </a:t>
            </a:r>
            <a:r>
              <a:rPr lang="vi-VN" err="1">
                <a:latin typeface="Arial"/>
                <a:cs typeface="Arial"/>
              </a:rPr>
              <a:t>rượu</a:t>
            </a:r>
            <a:r>
              <a:rPr lang="vi-VN">
                <a:latin typeface="Arial"/>
                <a:cs typeface="Arial"/>
              </a:rPr>
              <a:t> bia </a:t>
            </a:r>
            <a:r>
              <a:rPr lang="vi-VN" err="1">
                <a:latin typeface="Arial"/>
                <a:cs typeface="Arial"/>
              </a:rPr>
              <a:t>thuốc</a:t>
            </a:r>
            <a:r>
              <a:rPr lang="vi-VN">
                <a:latin typeface="Arial"/>
                <a:cs typeface="Arial"/>
              </a:rPr>
              <a:t> </a:t>
            </a:r>
            <a:r>
              <a:rPr lang="vi-VN" err="1">
                <a:latin typeface="Arial"/>
                <a:cs typeface="Arial"/>
              </a:rPr>
              <a:t>lá</a:t>
            </a:r>
            <a:endParaRPr lang="vi-VN">
              <a:latin typeface="Arial"/>
              <a:cs typeface="Arial"/>
            </a:endParaRPr>
          </a:p>
          <a:p>
            <a:pPr marL="0" indent="0">
              <a:buNone/>
            </a:pPr>
            <a:r>
              <a:rPr lang="vi-VN">
                <a:latin typeface="Arial"/>
                <a:cs typeface="Arial"/>
              </a:rPr>
              <a:t>3. </a:t>
            </a:r>
            <a:r>
              <a:rPr lang="vi-VN" err="1">
                <a:latin typeface="Arial"/>
                <a:cs typeface="Arial"/>
              </a:rPr>
              <a:t>Tiền</a:t>
            </a:r>
            <a:r>
              <a:rPr lang="vi-VN">
                <a:latin typeface="Arial"/>
                <a:cs typeface="Arial"/>
              </a:rPr>
              <a:t> căn gia </a:t>
            </a:r>
            <a:r>
              <a:rPr lang="vi-VN" err="1">
                <a:latin typeface="Arial"/>
                <a:cs typeface="Arial"/>
              </a:rPr>
              <a:t>đình</a:t>
            </a:r>
            <a:r>
              <a:rPr lang="vi-VN">
                <a:latin typeface="Arial"/>
                <a:cs typeface="Arial"/>
              </a:rPr>
              <a:t>:</a:t>
            </a:r>
          </a:p>
          <a:p>
            <a:pPr marL="285750" indent="-285750"/>
            <a:r>
              <a:rPr lang="vi-VN">
                <a:latin typeface="Arial"/>
                <a:cs typeface="Arial"/>
              </a:rPr>
              <a:t>Chưa ghi </a:t>
            </a:r>
            <a:r>
              <a:rPr lang="vi-VN" err="1">
                <a:latin typeface="Arial"/>
                <a:cs typeface="Arial"/>
              </a:rPr>
              <a:t>nhận</a:t>
            </a:r>
            <a:r>
              <a:rPr lang="vi-VN">
                <a:latin typeface="Arial"/>
                <a:cs typeface="Arial"/>
              </a:rPr>
              <a:t> </a:t>
            </a:r>
            <a:r>
              <a:rPr lang="vi-VN" err="1">
                <a:latin typeface="Arial"/>
                <a:cs typeface="Arial"/>
              </a:rPr>
              <a:t>tiền</a:t>
            </a:r>
            <a:r>
              <a:rPr lang="vi-VN">
                <a:latin typeface="Arial"/>
                <a:cs typeface="Arial"/>
              </a:rPr>
              <a:t> căn K/ </a:t>
            </a:r>
            <a:r>
              <a:rPr lang="vi-VN" err="1">
                <a:latin typeface="Arial"/>
                <a:cs typeface="Arial"/>
              </a:rPr>
              <a:t>polyp</a:t>
            </a:r>
            <a:r>
              <a:rPr lang="vi-VN">
                <a:latin typeface="Arial"/>
                <a:cs typeface="Arial"/>
              </a:rPr>
              <a:t> </a:t>
            </a:r>
            <a:r>
              <a:rPr lang="vi-VN" err="1">
                <a:latin typeface="Arial"/>
                <a:cs typeface="Arial"/>
              </a:rPr>
              <a:t>đại</a:t>
            </a:r>
            <a:r>
              <a:rPr lang="vi-VN">
                <a:latin typeface="Arial"/>
                <a:cs typeface="Arial"/>
              </a:rPr>
              <a:t> </a:t>
            </a:r>
            <a:r>
              <a:rPr lang="vi-VN" err="1">
                <a:latin typeface="Arial"/>
                <a:cs typeface="Arial"/>
              </a:rPr>
              <a:t>trực</a:t>
            </a:r>
            <a:r>
              <a:rPr lang="vi-VN">
                <a:latin typeface="Arial"/>
                <a:cs typeface="Arial"/>
              </a:rPr>
              <a:t> </a:t>
            </a:r>
            <a:r>
              <a:rPr lang="vi-VN" err="1">
                <a:latin typeface="Arial"/>
                <a:cs typeface="Arial"/>
              </a:rPr>
              <a:t>tràng</a:t>
            </a:r>
            <a:endParaRPr lang="vi-VN">
              <a:latin typeface="Arial"/>
              <a:cs typeface="Arial"/>
            </a:endParaRPr>
          </a:p>
          <a:p>
            <a:endParaRPr lang="vi-VN">
              <a:latin typeface="Arial"/>
              <a:cs typeface="Arial"/>
            </a:endParaRPr>
          </a:p>
        </p:txBody>
      </p:sp>
    </p:spTree>
    <p:extLst>
      <p:ext uri="{BB962C8B-B14F-4D97-AF65-F5344CB8AC3E}">
        <p14:creationId xmlns:p14="http://schemas.microsoft.com/office/powerpoint/2010/main" val="1955473003"/>
      </p:ext>
    </p:extLst>
  </p:cSld>
  <p:clrMapOvr>
    <a:masterClrMapping/>
  </p:clrMapOvr>
</p:sld>
</file>

<file path=ppt/theme/theme1.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1376</Words>
  <Application>Microsoft Office PowerPoint</Application>
  <PresentationFormat>Màn hình rộng</PresentationFormat>
  <Paragraphs>98</Paragraphs>
  <Slides>24</Slides>
  <Notes>0</Notes>
  <HiddenSlides>0</HiddenSlides>
  <MMClips>0</MMClips>
  <ScaleCrop>false</ScaleCrop>
  <HeadingPairs>
    <vt:vector size="6" baseType="variant">
      <vt:variant>
        <vt:lpstr>Phông được Dùng</vt:lpstr>
      </vt:variant>
      <vt:variant>
        <vt:i4>6</vt:i4>
      </vt:variant>
      <vt:variant>
        <vt:lpstr>Chủ đề</vt:lpstr>
      </vt:variant>
      <vt:variant>
        <vt:i4>1</vt:i4>
      </vt:variant>
      <vt:variant>
        <vt:lpstr>Tiêu đề Bản chiếu</vt:lpstr>
      </vt:variant>
      <vt:variant>
        <vt:i4>24</vt:i4>
      </vt:variant>
    </vt:vector>
  </HeadingPairs>
  <TitlesOfParts>
    <vt:vector size="31" baseType="lpstr">
      <vt:lpstr>Arial</vt:lpstr>
      <vt:lpstr>Calibri</vt:lpstr>
      <vt:lpstr>Calibri Light</vt:lpstr>
      <vt:lpstr>Tahoma</vt:lpstr>
      <vt:lpstr>Times New Roman</vt:lpstr>
      <vt:lpstr>Trebuchet MS</vt:lpstr>
      <vt:lpstr>Chủ đề Office</vt:lpstr>
      <vt:lpstr>BỆNH ÁN NGOẠI KHOA</vt:lpstr>
      <vt:lpstr>I. HÀNH CHÍNH:</vt:lpstr>
      <vt:lpstr>II. LÝ DO NHẬP VIỆN</vt:lpstr>
      <vt:lpstr>III. BỆNH SỬ:</vt:lpstr>
      <vt:lpstr>III. BỆNH SỬ:</vt:lpstr>
      <vt:lpstr>Diễn tiến sau NV:</vt:lpstr>
      <vt:lpstr>Bản trình bày PowerPoint</vt:lpstr>
      <vt:lpstr>Bản trình bày PowerPoint</vt:lpstr>
      <vt:lpstr>IV. TIỀN CĂN:</vt:lpstr>
      <vt:lpstr>V. LƯỢC QUA CÁC CƠ QUAN:</vt:lpstr>
      <vt:lpstr>VI. KHÁM (4/10, sau NV 1d):</vt:lpstr>
      <vt:lpstr>2. Khám các cơ quan </vt:lpstr>
      <vt:lpstr>c. Khám bụng:</vt:lpstr>
      <vt:lpstr>d. Khám hậu môn trực tràng:</vt:lpstr>
      <vt:lpstr>VII. TÓM TẮT BỆNH ÁN:</vt:lpstr>
      <vt:lpstr>IX. ĐẶT VẤN ĐỀ:</vt:lpstr>
      <vt:lpstr>X. CHẨN ĐOÁN:</vt:lpstr>
      <vt:lpstr>XI. BIỆN LUẬN:</vt:lpstr>
      <vt:lpstr>XII. ĐỀ NGHỊ CẬN LÂM SÀNG:</vt:lpstr>
      <vt:lpstr>XIII. KẾT QUẢ CẬN LÂM SÀNG:</vt:lpstr>
      <vt:lpstr>XIII. KẾT QUẢ CẬN LÂM SÀNG:</vt:lpstr>
      <vt:lpstr>XIII. KẾT QUẢ CẬN LÂM SÀNG:</vt:lpstr>
      <vt:lpstr>XIV. CHẨN ĐOÁN XÁC ĐỊNH:</vt:lpstr>
      <vt:lpstr>XV. ĐIỀU TRỊ: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 trình bày PowerPoint</dc:title>
  <dc:creator/>
  <cp:lastModifiedBy>Quan Nguyen - Y17</cp:lastModifiedBy>
  <cp:revision>3</cp:revision>
  <dcterms:created xsi:type="dcterms:W3CDTF">2022-10-04T12:22:14Z</dcterms:created>
  <dcterms:modified xsi:type="dcterms:W3CDTF">2022-10-30T09:18:18Z</dcterms:modified>
</cp:coreProperties>
</file>

<file path=docProps/thumbnail.jpeg>
</file>